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636" r:id="rId5"/>
    <p:sldId id="639" r:id="rId6"/>
    <p:sldId id="640" r:id="rId7"/>
    <p:sldId id="638" r:id="rId8"/>
    <p:sldId id="646"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162B3-7864-43F6-8F6F-DF6B5DE9EEFD}" v="2" dt="2026-03-25T10:29:55.46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3601" autoAdjust="0"/>
  </p:normalViewPr>
  <p:slideViewPr>
    <p:cSldViewPr snapToGrid="0">
      <p:cViewPr>
        <p:scale>
          <a:sx n="50" d="100"/>
          <a:sy n="50" d="100"/>
        </p:scale>
        <p:origin x="1136" y="-216"/>
      </p:cViewPr>
      <p:guideLst/>
    </p:cSldViewPr>
  </p:slideViewPr>
  <p:notesTextViewPr>
    <p:cViewPr>
      <p:scale>
        <a:sx n="1" d="1"/>
        <a:sy n="1" d="1"/>
      </p:scale>
      <p:origin x="0" y="-8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A957D-6887-411E-9C88-4C68B9C9032A}" type="datetimeFigureOut">
              <a:rPr lang="fr-CH" smtClean="0"/>
              <a:t>07.05.2026</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Klicken Sie hier, um die Textstile der Maske zu ändern</a:t>
            </a:r>
          </a:p>
          <a:p>
            <a:pPr lvl="1"/>
            <a:r>
              <a:rPr lang="fr-FR"/>
              <a:t>Zweite Ebene</a:t>
            </a:r>
          </a:p>
          <a:p>
            <a:pPr lvl="2"/>
            <a:r>
              <a:rPr lang="fr-FR"/>
              <a:t>Dritte Ebene</a:t>
            </a:r>
          </a:p>
          <a:p>
            <a:pPr lvl="3"/>
            <a:r>
              <a:rPr lang="fr-FR"/>
              <a:t>Vierte Ebene</a:t>
            </a:r>
          </a:p>
          <a:p>
            <a:pPr lvl="4"/>
            <a:r>
              <a:rPr lang="fr-FR"/>
              <a:t>Fünfte Ebene</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B6CFCC-5D1A-44F8-BB28-582CC8F5B179}" type="slidenum">
              <a:rPr lang="fr-CH" smtClean="0"/>
              <a:t>‹N°›</a:t>
            </a:fld>
            <a:endParaRPr lang="fr-CH"/>
          </a:p>
        </p:txBody>
      </p:sp>
    </p:spTree>
    <p:extLst>
      <p:ext uri="{BB962C8B-B14F-4D97-AF65-F5344CB8AC3E}">
        <p14:creationId xmlns:p14="http://schemas.microsoft.com/office/powerpoint/2010/main" val="24002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kern="1200" baseline="30000" dirty="0">
                <a:solidFill>
                  <a:schemeClr val="tx1"/>
                </a:solidFill>
                <a:effectLst/>
                <a:latin typeface="+mn-lt"/>
                <a:ea typeface="+mn-ea"/>
                <a:cs typeface="+mn-cs"/>
              </a:rPr>
              <a:t>er</a:t>
            </a:r>
            <a:r>
              <a:rPr lang="fr-CH" sz="1200" u="sng" kern="1200" dirty="0">
                <a:solidFill>
                  <a:schemeClr val="tx1"/>
                </a:solidFill>
                <a:effectLst/>
                <a:latin typeface="+mn-lt"/>
                <a:ea typeface="+mn-ea"/>
                <a:cs typeface="+mn-cs"/>
              </a:rPr>
              <a:t>HINTERGRUND</a:t>
            </a:r>
            <a:r>
              <a:rPr lang="fr-CH" sz="1200" kern="1200" dirty="0">
                <a:solidFill>
                  <a:schemeClr val="tx1"/>
                </a:solidFill>
                <a:effectLst/>
                <a:latin typeface="+mn-lt"/>
                <a:ea typeface="+mn-ea"/>
                <a:cs typeface="+mn-cs"/>
              </a:rPr>
              <a:t>: Nach Inkrafttreten des neuen Agglomerationsgesetzes am 1. Januar 2021 muss die Agglomeration Freiburg (Agglo) aufgelöst und ihre Aufgaben von anderen Trägern übernommen werden. </a:t>
            </a:r>
            <a:r>
              <a:rPr lang="fr-CH" sz="1200" i="1" kern="1200" dirty="0">
                <a:solidFill>
                  <a:schemeClr val="tx1"/>
                </a:solidFill>
                <a:effectLst/>
                <a:latin typeface="+mn-lt"/>
                <a:ea typeface="+mn-ea"/>
                <a:cs typeface="+mn-cs"/>
              </a:rPr>
              <a:t>Arcia </a:t>
            </a:r>
            <a:r>
              <a:rPr lang="fr-CH" sz="1200" i="1" kern="1200" dirty="0" err="1">
                <a:solidFill>
                  <a:schemeClr val="tx1"/>
                </a:solidFill>
                <a:effectLst/>
                <a:latin typeface="+mn-lt"/>
                <a:ea typeface="+mn-ea"/>
                <a:cs typeface="+mn-cs"/>
              </a:rPr>
              <a:t>Kulturregion</a:t>
            </a:r>
            <a:r>
              <a:rPr lang="fr-CH" sz="1200" kern="1200" dirty="0">
                <a:solidFill>
                  <a:schemeClr val="tx1"/>
                </a:solidFill>
                <a:effectLst/>
                <a:latin typeface="+mn-lt"/>
                <a:ea typeface="+mn-ea"/>
                <a:cs typeface="+mn-cs"/>
              </a:rPr>
              <a:t>, konzipiert von einem Lenkungsausschuss unter dem Vorsitz der </a:t>
            </a:r>
            <a:r>
              <a:rPr lang="fr-CH" sz="1200" kern="1200" dirty="0" err="1">
                <a:solidFill>
                  <a:schemeClr val="tx1"/>
                </a:solidFill>
                <a:effectLst/>
                <a:latin typeface="+mn-lt"/>
                <a:ea typeface="+mn-ea"/>
                <a:cs typeface="+mn-cs"/>
              </a:rPr>
              <a:t>Oberamtfrau</a:t>
            </a:r>
            <a:r>
              <a:rPr lang="fr-CH" sz="1200" kern="1200" dirty="0">
                <a:solidFill>
                  <a:schemeClr val="tx1"/>
                </a:solidFill>
                <a:effectLst/>
                <a:latin typeface="+mn-lt"/>
                <a:ea typeface="+mn-ea"/>
                <a:cs typeface="+mn-cs"/>
              </a:rPr>
              <a:t> des </a:t>
            </a:r>
            <a:r>
              <a:rPr lang="fr-CH" sz="1200" kern="1200" dirty="0" err="1">
                <a:solidFill>
                  <a:schemeClr val="tx1"/>
                </a:solidFill>
                <a:effectLst/>
                <a:latin typeface="+mn-lt"/>
                <a:ea typeface="+mn-ea"/>
                <a:cs typeface="+mn-cs"/>
              </a:rPr>
              <a:t>Saanebezirks</a:t>
            </a:r>
            <a:r>
              <a:rPr lang="fr-CH" sz="1200" kern="1200" dirty="0">
                <a:solidFill>
                  <a:schemeClr val="tx1"/>
                </a:solidFill>
                <a:effectLst/>
                <a:latin typeface="+mn-lt"/>
                <a:ea typeface="+mn-ea"/>
                <a:cs typeface="+mn-cs"/>
              </a:rPr>
              <a:t>, hat zum Ziel, die Aufgaben im Zusammenhang mit der </a:t>
            </a:r>
            <a:r>
              <a:rPr lang="fr-CH" sz="1200" b="1" kern="1200" dirty="0">
                <a:solidFill>
                  <a:schemeClr val="tx1"/>
                </a:solidFill>
                <a:effectLst/>
                <a:latin typeface="+mn-lt"/>
                <a:ea typeface="+mn-ea"/>
                <a:cs typeface="+mn-cs"/>
              </a:rPr>
              <a:t>regionalen Kulturförderung</a:t>
            </a:r>
            <a:r>
              <a:rPr lang="fr-CH" sz="1200" kern="1200" dirty="0">
                <a:solidFill>
                  <a:schemeClr val="tx1"/>
                </a:solidFill>
                <a:effectLst/>
                <a:latin typeface="+mn-lt"/>
                <a:ea typeface="+mn-ea"/>
                <a:cs typeface="+mn-cs"/>
              </a:rPr>
              <a:t> zu übernehmen</a:t>
            </a:r>
            <a:r>
              <a:rPr lang="fr-CH" sz="1200" b="1" kern="1200" dirty="0">
                <a:solidFill>
                  <a:schemeClr val="tx1"/>
                </a:solidFill>
                <a:effectLst/>
                <a:latin typeface="+mn-lt"/>
                <a:ea typeface="+mn-ea"/>
                <a:cs typeface="+mn-cs"/>
              </a:rPr>
              <a:t>. </a:t>
            </a:r>
            <a:r>
              <a:rPr lang="fr-CH" sz="1200" b="0" kern="1200" dirty="0">
                <a:solidFill>
                  <a:schemeClr val="tx1"/>
                </a:solidFill>
                <a:effectLst/>
                <a:latin typeface="+mn-lt"/>
                <a:ea typeface="+mn-ea"/>
                <a:cs typeface="+mn-cs"/>
              </a:rPr>
              <a:t>Um die Anzahl der öffentlichen Kulturverbände zu verringern und die Mittel zu bündeln, </a:t>
            </a:r>
            <a:r>
              <a:rPr lang="fr-CH" sz="1200" b="0" i="0" kern="1200" dirty="0">
                <a:solidFill>
                  <a:schemeClr val="tx1"/>
                </a:solidFill>
                <a:effectLst/>
                <a:latin typeface="+mn-lt"/>
                <a:ea typeface="+mn-ea"/>
                <a:cs typeface="+mn-cs"/>
              </a:rPr>
              <a:t>wird </a:t>
            </a:r>
            <a:r>
              <a:rPr lang="fr-CH" sz="1200" b="0" i="1" kern="1200" dirty="0" err="1">
                <a:solidFill>
                  <a:schemeClr val="tx1"/>
                </a:solidFill>
                <a:effectLst/>
                <a:latin typeface="+mn-lt"/>
                <a:ea typeface="+mn-ea"/>
                <a:cs typeface="+mn-cs"/>
              </a:rPr>
              <a:t>Arcia </a:t>
            </a:r>
            <a:r>
              <a:rPr lang="fr-CH" sz="1200" b="0" i="0" kern="1200" dirty="0">
                <a:solidFill>
                  <a:schemeClr val="tx1"/>
                </a:solidFill>
                <a:effectLst/>
                <a:latin typeface="+mn-lt"/>
                <a:ea typeface="+mn-ea"/>
                <a:cs typeface="+mn-cs"/>
              </a:rPr>
              <a:t>auch </a:t>
            </a:r>
            <a:r>
              <a:rPr lang="fr-CH" sz="1200" kern="1200" dirty="0">
                <a:solidFill>
                  <a:schemeClr val="tx1"/>
                </a:solidFill>
                <a:effectLst/>
                <a:latin typeface="+mn-lt"/>
                <a:ea typeface="+mn-ea"/>
                <a:cs typeface="+mn-cs"/>
              </a:rPr>
              <a:t>die Aufgaben von Coriolis Infrastructures </a:t>
            </a:r>
            <a:r>
              <a:rPr lang="fr-CH" sz="1200" b="0" i="0" kern="1200" dirty="0">
                <a:solidFill>
                  <a:schemeClr val="tx1"/>
                </a:solidFill>
                <a:effectLst/>
                <a:latin typeface="+mn-lt"/>
                <a:ea typeface="+mn-ea"/>
                <a:cs typeface="+mn-cs"/>
              </a:rPr>
              <a:t>übernehmen </a:t>
            </a:r>
            <a:r>
              <a:rPr lang="fr-CH" sz="1200" kern="1200" dirty="0">
                <a:solidFill>
                  <a:schemeClr val="tx1"/>
                </a:solidFill>
                <a:effectLst/>
                <a:latin typeface="+mn-lt"/>
                <a:ea typeface="+mn-ea"/>
                <a:cs typeface="+mn-cs"/>
              </a:rPr>
              <a:t>(Unterstützung von Equilibre und Nuithonie sowie Unterstützung der regionalen Kulturinfrastrukturen).</a:t>
            </a:r>
          </a:p>
          <a:p>
            <a:r>
              <a:rPr lang="fr-CH" sz="1200" kern="1200" dirty="0">
                <a:solidFill>
                  <a:schemeClr val="tx1"/>
                </a:solidFill>
                <a:effectLst/>
                <a:latin typeface="+mn-lt"/>
                <a:ea typeface="+mn-ea"/>
                <a:cs typeface="+mn-cs"/>
              </a:rPr>
              <a:t>Darüber hinaus bietet die Gründung dieses neuen Vereins die Gelegenheit</a:t>
            </a:r>
            <a:r>
              <a:rPr lang="fr-CH" sz="1200" kern="1200" dirty="0">
                <a:solidFill>
                  <a:schemeClr val="tx1"/>
                </a:solidFill>
                <a:effectLst/>
                <a:latin typeface="+mn-lt"/>
                <a:ea typeface="+mn-ea"/>
                <a:cs typeface="+mn-cs"/>
                <a:sym typeface="Wingdings" panose="05000000000000000000" pitchFamily="2" charset="2"/>
              </a:rPr>
              <a:t>, eine starke und ambitionierte Kulturregion mit neuen Aufgaben und einer ausgeprägten Kulturstrategie zu schaffen. Dies eröffnet auch neuen Gemeinden die Möglichkeit zur Teilnahme.</a:t>
            </a: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1</a:t>
            </a:fld>
            <a:endParaRPr lang="fr-CH"/>
          </a:p>
        </p:txBody>
      </p:sp>
    </p:spTree>
    <p:extLst>
      <p:ext uri="{BB962C8B-B14F-4D97-AF65-F5344CB8AC3E}">
        <p14:creationId xmlns:p14="http://schemas.microsoft.com/office/powerpoint/2010/main" val="1853739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Diese Folie gibt einen Überblick über die aktuelle Situation mit den verschiedenen öffentlichen Körperschaften und den jeweiligen Aufgabenbereichen. Die regionale Ebene besteht aus dem Gemeindeverband „Agglo“ und „Coriolis Infrastructures“ – das somit von </a:t>
            </a:r>
            <a:r>
              <a:rPr lang="fr-CH" dirty="0" err="1"/>
              <a:t>„Arcia </a:t>
            </a:r>
            <a:r>
              <a:rPr lang="fr-CH" dirty="0"/>
              <a:t>Région culturelle“ übernommen wird. </a:t>
            </a:r>
          </a:p>
          <a:p>
            <a:endParaRPr lang="fr-CH" dirty="0"/>
          </a:p>
          <a:p>
            <a:r>
              <a:rPr lang="fr-CH" dirty="0"/>
              <a:t>Die Kulturregion ist somit dafür zuständig, Kulturvereine und -stiftungen mit regionaler Ausstrahlung finanziell, logistisch oder auf andere Weise zu unterstützen (z. B. </a:t>
            </a:r>
            <a:r>
              <a:rPr lang="fr-CH" dirty="0" err="1"/>
              <a:t>Fri-Son</a:t>
            </a:r>
            <a:r>
              <a:rPr lang="fr-CH" dirty="0"/>
              <a:t>, </a:t>
            </a:r>
            <a:r>
              <a:rPr lang="fr-CH" dirty="0" err="1"/>
              <a:t>BédéMania</a:t>
            </a:r>
            <a:r>
              <a:rPr lang="fr-CH" dirty="0"/>
              <a:t>, Les Georges, Equilibre und Nuithonie, La Société des concerts de Fribourg, La Spirale, die Rencontres folkloriques internationales usw.).</a:t>
            </a:r>
          </a:p>
          <a:p>
            <a:endParaRPr lang="fr-CH" dirty="0"/>
          </a:p>
          <a:p>
            <a:r>
              <a:rPr lang="fr-CH" dirty="0"/>
              <a:t>Was die Zahlen angeht, so ist festzustellen, dass Agglo und Coriolis im Jahr 2024 5,2 Millionen Franken in die regionale Kultur investiert haben, um 74 regionale Kulturunternehmen zu unterstützen. Es sei angemerkt, dass die 10 Agglo-Gemeinden (Avry, Belfaux, Corminboeuf, Düdingen, Freiburg, Givisiez, Granges-Paccot, </a:t>
            </a:r>
            <a:r>
              <a:rPr lang="fr-CH" dirty="0" err="1"/>
              <a:t>Matran</a:t>
            </a:r>
            <a:r>
              <a:rPr lang="fr-CH" dirty="0"/>
              <a:t>, Marly, Villars-sur-Glâne) bis heute einen Betrag von rund</a:t>
            </a:r>
            <a:r>
              <a:rPr lang="fr-CH" dirty="0">
                <a:sym typeface="Wingdings" panose="05000000000000000000" pitchFamily="2" charset="2"/>
              </a:rPr>
              <a:t> 35 CHF pro Einwohner </a:t>
            </a:r>
            <a:r>
              <a:rPr lang="fr-CH" dirty="0"/>
              <a:t>beigesteuert haben </a:t>
            </a:r>
            <a:r>
              <a:rPr lang="fr-CH" dirty="0">
                <a:sym typeface="Wingdings" panose="05000000000000000000" pitchFamily="2" charset="2"/>
              </a:rPr>
              <a:t>(Subventionen für regionale kulturelle Aktivitäten). Die 6 Coriolis-Gemeinden, die ebenfalls Agglo-Gemeinden (Corminboeuf, Freiburg, Givisiez, Granges-Paccot, </a:t>
            </a:r>
            <a:r>
              <a:rPr lang="fr-CH" dirty="0" err="1">
                <a:sym typeface="Wingdings" panose="05000000000000000000" pitchFamily="2" charset="2"/>
              </a:rPr>
              <a:t>Matran</a:t>
            </a:r>
            <a:r>
              <a:rPr lang="fr-CH" dirty="0">
                <a:sym typeface="Wingdings" panose="05000000000000000000" pitchFamily="2" charset="2"/>
              </a:rPr>
              <a:t>, Villars-sur-Glâne), trugen mit einem Betrag von CHF 32,50 pro Einwohner zusätzlich bei (Subventionen an Equilibre und Nuithonie, Finanzierung der Infrastrukturen von Equilibre und Nuithonie sowie Subventionen an andere kulturelle Infrastrukturen für punktuelle Investitionen). </a:t>
            </a:r>
          </a:p>
          <a:p>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2</a:t>
            </a:fld>
            <a:endParaRPr lang="fr-CH"/>
          </a:p>
        </p:txBody>
      </p:sp>
    </p:spTree>
    <p:extLst>
      <p:ext uri="{BB962C8B-B14F-4D97-AF65-F5344CB8AC3E}">
        <p14:creationId xmlns:p14="http://schemas.microsoft.com/office/powerpoint/2010/main" val="280787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Mit der Gründung von „Arcia </a:t>
            </a:r>
            <a:r>
              <a:rPr lang="fr-CH" dirty="0" err="1"/>
              <a:t>Kulturregion</a:t>
            </a:r>
            <a:r>
              <a:rPr lang="fr-CH" dirty="0"/>
              <a:t>“ werden die kulturellen Aufgaben des Gemeindeverbands „Agglo“ und von „Coriolis Infrastructures“ in einem einzigen Gemeindeverband zusammengefasst. </a:t>
            </a:r>
            <a:r>
              <a:rPr lang="fr-CH" dirty="0">
                <a:sym typeface="Wingdings" panose="05000000000000000000" pitchFamily="2" charset="2"/>
              </a:rPr>
              <a:t>Dieser neue </a:t>
            </a:r>
            <a:r>
              <a:rPr lang="fr-CH" b="0" dirty="0">
                <a:sym typeface="Wingdings" panose="05000000000000000000" pitchFamily="2" charset="2"/>
              </a:rPr>
              <a:t>Verband wird </a:t>
            </a:r>
            <a:r>
              <a:rPr lang="fr-CH" dirty="0">
                <a:sym typeface="Wingdings" panose="05000000000000000000" pitchFamily="2" charset="2"/>
              </a:rPr>
              <a:t>sich ausschließlich der Kultur widmen, was ihm eine besonders hohe Effizienz ermöglicht.</a:t>
            </a:r>
          </a:p>
          <a:p>
            <a:endParaRPr lang="fr-CH"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Die beiden anderen Förderebenen, die lokale und die kantonale, bleiben trotz der Gründung der Kulturregion bestehen. Mit anderen Worten: Die Gemeinden bleiben für die Förderung der lokalen Kultur zuständig. </a:t>
            </a:r>
            <a:r>
              <a:rPr lang="fr-CH" dirty="0">
                <a:sym typeface="Wingdings" panose="05000000000000000000" pitchFamily="2" charset="2"/>
              </a:rPr>
              <a:t>Wenn jedoch ein lokaler Verein (zum Beispiel ein Chor oder eine Blaskapelle) eine Veranstaltung von regionaler Bedeutung organisiert (beispielsweise zu einem Jubiläum), könnte eine Unterstützung durch die Region in Betracht gezogen werden. </a:t>
            </a:r>
          </a:p>
          <a:p>
            <a:endParaRPr lang="fr-CH" dirty="0">
              <a:sym typeface="Wingdings" panose="05000000000000000000" pitchFamily="2" charset="2"/>
            </a:endParaRPr>
          </a:p>
          <a:p>
            <a:r>
              <a:rPr lang="fr-CH" dirty="0">
                <a:sym typeface="Wingdings" panose="05000000000000000000" pitchFamily="2" charset="2"/>
              </a:rPr>
              <a:t>Die Aufteilung der Zuständigkeiten auf die lokale, regionale und kantonale Ebene ist im Gesetz über die Förderung kultureller </a:t>
            </a:r>
            <a:r>
              <a:rPr lang="fr-CH" dirty="0" err="1">
                <a:sym typeface="Wingdings" panose="05000000000000000000" pitchFamily="2" charset="2"/>
              </a:rPr>
              <a:t>Aktivitäten</a:t>
            </a:r>
            <a:r>
              <a:rPr lang="fr-CH" dirty="0">
                <a:sym typeface="Wingdings" panose="05000000000000000000" pitchFamily="2" charset="2"/>
              </a:rPr>
              <a:t> (FKAG) geregelt, das soeben vom Grossen Rat verabschiedet wurde; dieses Gesetz fördert die Schaffung von «Kulturregionen», wofür </a:t>
            </a:r>
            <a:r>
              <a:rPr lang="fr-CH" i="1" dirty="0">
                <a:sym typeface="Wingdings" panose="05000000000000000000" pitchFamily="2" charset="2"/>
              </a:rPr>
              <a:t>Arcia </a:t>
            </a:r>
            <a:r>
              <a:rPr lang="fr-CH" i="0" dirty="0">
                <a:sym typeface="Wingdings" panose="05000000000000000000" pitchFamily="2" charset="2"/>
              </a:rPr>
              <a:t>ein perfektes Beispiel ist. </a:t>
            </a: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3</a:t>
            </a:fld>
            <a:endParaRPr lang="fr-CH"/>
          </a:p>
        </p:txBody>
      </p:sp>
    </p:spTree>
    <p:extLst>
      <p:ext uri="{BB962C8B-B14F-4D97-AF65-F5344CB8AC3E}">
        <p14:creationId xmlns:p14="http://schemas.microsoft.com/office/powerpoint/2010/main" val="3931447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dirty="0">
                <a:sym typeface="Wingdings" panose="05000000000000000000" pitchFamily="2" charset="2"/>
              </a:rPr>
              <a:t>Dieses Schema stellt die neue Kulturregion und ihr Prinzip vor: eine Mitgliedschaft „à la carte“</a:t>
            </a: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Das Schema ist von unten nach oben zu lesen: Mit dem Beitritt zum Verein verpflichten sich die Gemeinden, den Grundbeitrag in Höhe von CHF 5.– pro Einwohner zu finanzieren, und bekennen sich damit zum Ziel einer allgemeinen Förderung der regionalen Kultur.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Die Gemeinden können dann einen zusätzlichen Beitrag à la carte wählen, mit den Zusatzmodulen 1, 2 und/oder 3. Modul 2 kann jedoch nur ausgewählt werden, wenn auch Modul 1 gewählt wird. </a:t>
            </a:r>
          </a:p>
          <a:p>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Bis heute haben 22 Gemeinden ihren Wunsch bekundet, der Kulturregion beizutreten. Die Gemeinden «Agglo» und «Coriolis» haben ihre Absicht bekundet, ihren Beitrag beizubehalten, und damit signalisiert, die Module wählen zu wollen, die ihrer derzeitigen finanziellen Unterstützung entsprechen. Avry hat angekündigt, ein zusätzliches Modul (Nr. 3) wählen zu wollen. Darüber hinaus haben 12 neue Gemeinden (Bois d’Amont, Ferpicloz, Gibloux, Grolley-Ponthaux, Hauterive, La </a:t>
            </a:r>
            <a:r>
              <a:rPr lang="fr-CH" dirty="0" err="1"/>
              <a:t>Brillaz</a:t>
            </a:r>
            <a:r>
              <a:rPr lang="fr-CH" dirty="0"/>
              <a:t>, La Sonnaz, Neyruz, Pierrafortscha, Prez, Treyvaux, Villarsel-sur-Marly) haben ihre Bereitschaft bekundet, zum Basispaket beizutragen, wobei eine davon, Ferpicloz, angibt, ein zusätzliches Modul (Nr. 1) wählen zu wollen. </a:t>
            </a:r>
          </a:p>
          <a:p>
            <a:endParaRPr lang="fr-CH" dirty="0"/>
          </a:p>
          <a:p>
            <a:r>
              <a:rPr lang="fr-CH" dirty="0"/>
              <a:t>Es sei darauf hingewiesen, dass eine Gemeinde, die alle Module finanziert, Anspruch auf eine Ermäßigung von 2,50 CHF pro </a:t>
            </a:r>
            <a:r>
              <a:rPr lang="fr-CH" dirty="0" err="1"/>
              <a:t>Einwohner</a:t>
            </a:r>
            <a:r>
              <a:rPr lang="fr-CH" dirty="0"/>
              <a:t> hat (insgesamt = 67,50 CHF pro </a:t>
            </a:r>
            <a:r>
              <a:rPr lang="fr-CH" dirty="0" err="1"/>
              <a:t>Einwohner</a:t>
            </a:r>
            <a:r>
              <a:rPr lang="fr-CH" dirty="0"/>
              <a:t>).</a:t>
            </a:r>
          </a:p>
          <a:p>
            <a:endParaRPr lang="fr-CH" dirty="0"/>
          </a:p>
          <a:p>
            <a:r>
              <a:rPr lang="fr-CH" dirty="0"/>
              <a:t>Die Module ermöglichen den Zugang zu Leistungen. </a:t>
            </a:r>
          </a:p>
          <a:p>
            <a:r>
              <a:rPr lang="fr-CH" dirty="0"/>
              <a:t>Modul 1 «Förderung kultureller Aktivitäten» gewährt Zugang zu Subventionen, einer Aktion für Schulen und einem kostenlosen Kultur-GA für Jugendliche im Jahr ihres 18. Geburtstags.</a:t>
            </a:r>
          </a:p>
          <a:p>
            <a:r>
              <a:rPr lang="fr-CH" dirty="0"/>
              <a:t>Modul 2 «Erweiterte Förderung kultureller Aktivitäten» gewährt Zugang zu Vorzugspreisen für Abonnements von Equilibre und Nuithonie.</a:t>
            </a:r>
          </a:p>
          <a:p>
            <a:r>
              <a:rPr lang="fr-CH" dirty="0"/>
              <a:t>Modul 3 «Unterstützung der kulturellen Infrastruktur» bietet Zugang zu Subventionen für regionale kulturelle Infrastrukturen und Ausstattungen.</a:t>
            </a:r>
          </a:p>
          <a:p>
            <a:endParaRPr lang="fr-CH" dirty="0"/>
          </a:p>
          <a:p>
            <a:r>
              <a:rPr lang="fr-CH" dirty="0"/>
              <a:t>Es ist zu beachten, dass die Gemeinden, ihre Einwohnerinnen und Einwohner sowie die Kulturschaffenden nur von den Leistungen profitieren, die die Gemeinde zu unterstützen beschlossen hat. Beispielsweise können nur Kulturunternehmen mit Sitz in einer Gemeinde, die zum Modul 1 «Förderung kultureller Aktivitäten» beiträgt, einen Zuschuss der Region beantragen.</a:t>
            </a:r>
          </a:p>
          <a:p>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Je nach den der Region zur Verfügung stehenden Mitteln könnten im Rahmen des Grundpfeilers «Gesamtfinanzierung der Kultur» neue Förderinstrumente eingeführt werden, von denen alle Gemeinden profitieren würden. </a:t>
            </a:r>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4</a:t>
            </a:fld>
            <a:endParaRPr lang="fr-CH"/>
          </a:p>
        </p:txBody>
      </p:sp>
    </p:spTree>
    <p:extLst>
      <p:ext uri="{BB962C8B-B14F-4D97-AF65-F5344CB8AC3E}">
        <p14:creationId xmlns:p14="http://schemas.microsoft.com/office/powerpoint/2010/main" val="2845864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b="0" kern="1200" dirty="0">
                <a:solidFill>
                  <a:schemeClr val="tx1"/>
                </a:solidFill>
                <a:effectLst/>
                <a:latin typeface="+mn-lt"/>
                <a:ea typeface="+mn-ea"/>
                <a:cs typeface="+mn-cs"/>
              </a:rPr>
              <a:t>Arcia </a:t>
            </a:r>
            <a:r>
              <a:rPr lang="fr-CH" sz="1200" b="0" kern="1200" dirty="0" err="1">
                <a:solidFill>
                  <a:schemeClr val="tx1"/>
                </a:solidFill>
                <a:effectLst/>
                <a:latin typeface="+mn-lt"/>
                <a:ea typeface="+mn-ea"/>
                <a:cs typeface="+mn-cs"/>
              </a:rPr>
              <a:t>Kulturregion</a:t>
            </a:r>
            <a:r>
              <a:rPr lang="fr-CH" sz="1200" b="0" kern="1200" dirty="0">
                <a:solidFill>
                  <a:schemeClr val="tx1"/>
                </a:solidFill>
                <a:effectLst/>
                <a:latin typeface="+mn-lt"/>
                <a:ea typeface="+mn-ea"/>
                <a:cs typeface="+mn-cs"/>
              </a:rPr>
              <a:t> </a:t>
            </a:r>
            <a:r>
              <a:rPr lang="fr-CH" sz="1200" b="0" kern="1200" dirty="0" err="1">
                <a:solidFill>
                  <a:schemeClr val="tx1"/>
                </a:solidFill>
                <a:effectLst/>
                <a:latin typeface="+mn-lt"/>
                <a:ea typeface="+mn-ea"/>
                <a:cs typeface="+mn-cs"/>
              </a:rPr>
              <a:t>ist</a:t>
            </a:r>
            <a:r>
              <a:rPr lang="fr-CH" sz="1200" b="0" kern="1200" dirty="0">
                <a:solidFill>
                  <a:schemeClr val="tx1"/>
                </a:solidFill>
                <a:effectLst/>
                <a:latin typeface="+mn-lt"/>
                <a:ea typeface="+mn-ea"/>
                <a:cs typeface="+mn-cs"/>
              </a:rPr>
              <a:t> ein klassischer Gemeindeverband im Sinne des Gemeindegesetzes (LCO).</a:t>
            </a:r>
          </a:p>
          <a:p>
            <a:r>
              <a:rPr lang="fr-CH" sz="1200" b="0" kern="1200" dirty="0">
                <a:solidFill>
                  <a:schemeClr val="tx1"/>
                </a:solidFill>
                <a:effectLst/>
                <a:latin typeface="+mn-lt"/>
                <a:ea typeface="+mn-ea"/>
                <a:cs typeface="+mn-cs"/>
              </a:rPr>
              <a:t>Mit:</a:t>
            </a:r>
          </a:p>
          <a:p>
            <a:pPr marL="171450" indent="-171450">
              <a:buFontTx/>
              <a:buChar char="-"/>
            </a:pPr>
            <a:r>
              <a:rPr lang="fr-CH" sz="1200" b="0" kern="1200" dirty="0">
                <a:solidFill>
                  <a:schemeClr val="tx1"/>
                </a:solidFill>
                <a:effectLst/>
                <a:latin typeface="+mn-lt"/>
                <a:ea typeface="+mn-ea"/>
                <a:cs typeface="+mn-cs"/>
              </a:rPr>
              <a:t>Einem </a:t>
            </a:r>
            <a:r>
              <a:rPr lang="fr-CH" sz="1200" b="1" kern="1200" dirty="0">
                <a:solidFill>
                  <a:schemeClr val="tx1"/>
                </a:solidFill>
                <a:effectLst/>
                <a:latin typeface="+mn-lt"/>
                <a:ea typeface="+mn-ea"/>
                <a:cs typeface="+mn-cs"/>
              </a:rPr>
              <a:t>Vorstand, der </a:t>
            </a:r>
            <a:r>
              <a:rPr lang="fr-CH" sz="1200" kern="1200" dirty="0">
                <a:solidFill>
                  <a:schemeClr val="tx1"/>
                </a:solidFill>
                <a:effectLst/>
                <a:latin typeface="+mn-lt"/>
                <a:ea typeface="+mn-ea"/>
                <a:cs typeface="+mn-cs"/>
              </a:rPr>
              <a:t>aus 9 bis 11 Mitgliedern besteht. Gemeinden, die sich an allen Modulen beteiligen, haben Anspruch auf ein Mitglied; die übrigen Mitglieder werden unter Berücksichtigung einer ausgewogenen regionalen Vertretung bestimmt. </a:t>
            </a:r>
          </a:p>
          <a:p>
            <a:pPr marL="171450" indent="-171450">
              <a:buFontTx/>
              <a:buChar char="-"/>
            </a:pPr>
            <a:r>
              <a:rPr lang="fr-CH" sz="1200" kern="1200" dirty="0">
                <a:solidFill>
                  <a:schemeClr val="tx1"/>
                </a:solidFill>
                <a:effectLst/>
                <a:latin typeface="+mn-lt"/>
                <a:ea typeface="+mn-ea"/>
                <a:cs typeface="+mn-cs"/>
              </a:rPr>
              <a:t>Eine </a:t>
            </a:r>
            <a:r>
              <a:rPr lang="fr-CH" sz="1200" b="1" kern="1200" dirty="0">
                <a:solidFill>
                  <a:schemeClr val="tx1"/>
                </a:solidFill>
                <a:effectLst/>
                <a:latin typeface="+mn-lt"/>
                <a:ea typeface="+mn-ea"/>
                <a:cs typeface="+mn-cs"/>
              </a:rPr>
              <a:t>Delegiertenversammlung</a:t>
            </a:r>
            <a:r>
              <a:rPr lang="fr-CH" sz="1200" b="0" kern="1200" dirty="0">
                <a:solidFill>
                  <a:schemeClr val="tx1"/>
                </a:solidFill>
                <a:effectLst/>
                <a:latin typeface="+mn-lt"/>
                <a:ea typeface="+mn-ea"/>
                <a:cs typeface="+mn-cs"/>
              </a:rPr>
              <a:t>, deren Zusammensetzung </a:t>
            </a:r>
            <a:r>
              <a:rPr lang="fr-CH" sz="1200" kern="1200" dirty="0">
                <a:solidFill>
                  <a:schemeClr val="tx1"/>
                </a:solidFill>
                <a:effectLst/>
                <a:latin typeface="+mn-lt"/>
                <a:ea typeface="+mn-ea"/>
                <a:cs typeface="+mn-cs"/>
              </a:rPr>
              <a:t>sich nach der gesetzlichen Einwohnerzahl und dem finanziellen Engagement der Gemeinden richtet. </a:t>
            </a:r>
            <a:r>
              <a:rPr lang="fr-CH" sz="1200" b="0" kern="1200" dirty="0">
                <a:solidFill>
                  <a:schemeClr val="tx1"/>
                </a:solidFill>
                <a:effectLst/>
                <a:latin typeface="+mn-lt"/>
                <a:ea typeface="+mn-ea"/>
                <a:cs typeface="+mn-cs"/>
              </a:rPr>
              <a:t>Wie üblich hat jede Gemeinde mindestens eine Stimme, dazu kommt eine weitere Stimme </a:t>
            </a:r>
            <a:r>
              <a:rPr lang="fr-CH" sz="1200" kern="1200" dirty="0">
                <a:solidFill>
                  <a:schemeClr val="tx1"/>
                </a:solidFill>
                <a:effectLst/>
                <a:latin typeface="+mn-lt"/>
                <a:ea typeface="+mn-ea"/>
                <a:cs typeface="+mn-cs"/>
              </a:rPr>
              <a:t>pro 2’000 Einwohner. Hinzu kommen zusätzliche Stimmen je nach den gewählten Modulen (fünf, drei oder zwei, je nach Modul) (Tabelle mit Beispielen auf der nächsten Folie)</a:t>
            </a:r>
            <a:endParaRPr lang="fr-CH" sz="1200" b="0" kern="1200" dirty="0">
              <a:solidFill>
                <a:schemeClr val="tx1"/>
              </a:solidFill>
              <a:effectLst/>
              <a:latin typeface="+mn-lt"/>
              <a:ea typeface="+mn-ea"/>
              <a:cs typeface="+mn-cs"/>
            </a:endParaRPr>
          </a:p>
          <a:p>
            <a:pPr marL="171450" indent="-171450">
              <a:buFontTx/>
              <a:buChar char="-"/>
            </a:pPr>
            <a:r>
              <a:rPr lang="fr-CH" sz="1200" b="0" kern="1200" dirty="0">
                <a:solidFill>
                  <a:schemeClr val="tx1"/>
                </a:solidFill>
                <a:effectLst/>
                <a:latin typeface="+mn-lt"/>
                <a:ea typeface="+mn-ea"/>
                <a:cs typeface="+mn-cs"/>
              </a:rPr>
              <a:t>Was den </a:t>
            </a:r>
            <a:r>
              <a:rPr lang="fr-CH" sz="1200" b="1" kern="1200" dirty="0">
                <a:solidFill>
                  <a:schemeClr val="tx1"/>
                </a:solidFill>
                <a:effectLst/>
                <a:latin typeface="+mn-lt"/>
                <a:ea typeface="+mn-ea"/>
                <a:cs typeface="+mn-cs"/>
              </a:rPr>
              <a:t>Vorsitz</a:t>
            </a:r>
            <a:r>
              <a:rPr lang="fr-CH" sz="1200" b="0" kern="1200" dirty="0">
                <a:solidFill>
                  <a:schemeClr val="tx1"/>
                </a:solidFill>
                <a:effectLst/>
                <a:latin typeface="+mn-lt"/>
                <a:ea typeface="+mn-ea"/>
                <a:cs typeface="+mn-cs"/>
              </a:rPr>
              <a:t> betrifft</a:t>
            </a:r>
            <a:r>
              <a:rPr lang="fr-CH" sz="1200" kern="1200" dirty="0">
                <a:solidFill>
                  <a:schemeClr val="tx1"/>
                </a:solidFill>
                <a:effectLst/>
                <a:latin typeface="+mn-lt"/>
                <a:ea typeface="+mn-ea"/>
                <a:cs typeface="+mn-cs"/>
              </a:rPr>
              <a:t>, so wird dieser von der DV bestimmt, grundsätzlich aus den Reihen des Vorstands. Die DV kann jedoch auch eine dritte Person (die kein Mitglied eines Gemeinderats ist) wählen; in diesem Fall hat diese lediglich eine beratende Stimme.</a:t>
            </a:r>
          </a:p>
          <a:p>
            <a:endParaRPr lang="fr-CH" dirty="0"/>
          </a:p>
          <a:p>
            <a:r>
              <a:rPr lang="fr-CH" dirty="0"/>
              <a:t>Die weiteren Organe der Region sind: </a:t>
            </a:r>
          </a:p>
          <a:p>
            <a:pPr marL="171450" indent="-171450">
              <a:buFontTx/>
              <a:buChar char="-"/>
            </a:pPr>
            <a:r>
              <a:rPr lang="fr-CH" dirty="0"/>
              <a:t>die Kommissionen (Kulturkommission und Infrastrukturkommission), deren Mitglieder mehrheitlich aus dem Kulturbereich stammen (keine politische Vertretung).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H" dirty="0"/>
              <a:t>Der/die </a:t>
            </a:r>
            <a:r>
              <a:rPr lang="fr-CH" dirty="0" err="1"/>
              <a:t>regionale </a:t>
            </a:r>
            <a:r>
              <a:rPr lang="fr-CH" dirty="0"/>
              <a:t>Kulturkoordinator*in, der/die </a:t>
            </a:r>
            <a:r>
              <a:rPr lang="fr-CH" sz="1200" kern="1200" dirty="0">
                <a:solidFill>
                  <a:schemeClr val="tx1"/>
                </a:solidFill>
                <a:effectLst/>
                <a:latin typeface="+mn-lt"/>
                <a:ea typeface="+mn-ea"/>
                <a:cs typeface="+mn-cs"/>
              </a:rPr>
              <a:t>für die Leitung des Vereins, die administrative Koordination und die Umsetzung der regionalen Kulturstrategie verantwortlich</a:t>
            </a:r>
            <a:r>
              <a:rPr lang="fr-CH" dirty="0"/>
              <a:t> ist</a:t>
            </a:r>
            <a:r>
              <a:rPr lang="fr-CH" sz="1200" kern="1200" dirty="0">
                <a:solidFill>
                  <a:schemeClr val="tx1"/>
                </a:solidFill>
                <a:effectLst/>
                <a:latin typeface="+mn-lt"/>
                <a:ea typeface="+mn-ea"/>
                <a:cs typeface="+mn-cs"/>
              </a:rPr>
              <a:t>. Er oder sie vertritt den Verein gegenüber Dritten.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H" sz="1200" kern="1200" dirty="0">
                <a:solidFill>
                  <a:schemeClr val="tx1"/>
                </a:solidFill>
                <a:effectLst/>
                <a:latin typeface="+mn-lt"/>
                <a:ea typeface="+mn-ea"/>
                <a:cs typeface="+mn-cs"/>
              </a:rPr>
              <a:t>Eine Finanzkommission.</a:t>
            </a:r>
          </a:p>
          <a:p>
            <a:pPr marL="0" indent="0">
              <a:buFontTx/>
              <a:buNone/>
            </a:pP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5</a:t>
            </a:fld>
            <a:endParaRPr lang="fr-CH"/>
          </a:p>
        </p:txBody>
      </p:sp>
    </p:spTree>
    <p:extLst>
      <p:ext uri="{BB962C8B-B14F-4D97-AF65-F5344CB8AC3E}">
        <p14:creationId xmlns:p14="http://schemas.microsoft.com/office/powerpoint/2010/main" val="1923296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i="1" dirty="0">
                <a:solidFill>
                  <a:srgbClr val="FF0000"/>
                </a:solidFill>
              </a:rPr>
              <a:t>[Falls Sie möchten, können Sie die letzte Spalte mit den Daten für Ihre Gemeinde ergänzen]</a:t>
            </a:r>
          </a:p>
          <a:p>
            <a:endParaRPr lang="fr-CH" dirty="0">
              <a:solidFill>
                <a:srgbClr val="FF0000"/>
              </a:solidFill>
            </a:endParaRPr>
          </a:p>
          <a:p>
            <a:r>
              <a:rPr lang="fr-CH" dirty="0"/>
              <a:t>Diese Folie zeigt die Stimmenverteilung bei der Generalversammlung. </a:t>
            </a:r>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6</a:t>
            </a:fld>
            <a:endParaRPr lang="fr-CH"/>
          </a:p>
        </p:txBody>
      </p:sp>
    </p:spTree>
    <p:extLst>
      <p:ext uri="{BB962C8B-B14F-4D97-AF65-F5344CB8AC3E}">
        <p14:creationId xmlns:p14="http://schemas.microsoft.com/office/powerpoint/2010/main" val="1901160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[Diese Folie muss von Ihnen ausgefüllt werden!]</a:t>
            </a:r>
          </a:p>
          <a:p>
            <a:r>
              <a:rPr lang="fr-FR" dirty="0"/>
              <a:t>Stimmen in der Generalversammlung: zu berechnen gemäß der Tabelle </a:t>
            </a:r>
            <a:r>
              <a:rPr lang="fr-CH" dirty="0"/>
              <a:t>auf den vorherigen Folien</a:t>
            </a:r>
          </a:p>
          <a:p>
            <a:r>
              <a:rPr lang="fr-CH" dirty="0"/>
              <a:t>Stimmen im Vorstand: Eine Stimme ist garantiert, wenn Ihre Gemeinde alle Module übernimmt (dies ist derzeit der Fall bei Freiburg, Villars-sur-Glâne, Givisiez, Granges-Paccot, </a:t>
            </a:r>
            <a:r>
              <a:rPr lang="fr-CH" dirty="0" err="1"/>
              <a:t>Matran </a:t>
            </a:r>
            <a:r>
              <a:rPr lang="fr-CH" dirty="0"/>
              <a:t>und Corminboeuf). Ist dies nicht der Fall, hängt die Wahl der Vorstandsmitglieder von der Generalversammlung ab.</a:t>
            </a: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Beitrag: zu addieren entsprechend den gewählten Modulen. Zur Erinnerung: Die Beträge für die Zusatzmodule sind Höchstbeträge (in den Reglementen festgelegt). Für Gemeinden, die alle Module abonnieren, wird ein Rabatt von CHF 2.50 gewährt (derzeit für Freiburg, Villars-sur-Glâne, Givisiez, Granges-Paccot, </a:t>
            </a:r>
            <a:r>
              <a:rPr lang="fr-CH" dirty="0" err="1"/>
              <a:t>Matran </a:t>
            </a:r>
            <a:r>
              <a:rPr lang="fr-CH" dirty="0"/>
              <a:t>und </a:t>
            </a:r>
            <a:r>
              <a:rPr lang="fr-CH" dirty="0" err="1"/>
              <a:t>Corminboeuf</a:t>
            </a:r>
            <a:r>
              <a:rPr lang="fr-CH"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Leistungen: je nach gewählten Modulen auszuwählen</a:t>
            </a:r>
          </a:p>
          <a:p>
            <a:endParaRPr lang="fr-FR"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7</a:t>
            </a:fld>
            <a:endParaRPr lang="fr-CH"/>
          </a:p>
        </p:txBody>
      </p:sp>
    </p:spTree>
    <p:extLst>
      <p:ext uri="{BB962C8B-B14F-4D97-AF65-F5344CB8AC3E}">
        <p14:creationId xmlns:p14="http://schemas.microsoft.com/office/powerpoint/2010/main" val="2624873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4B6AC-4C97-3BE5-5386-6646125B757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E19446EA-1CD8-25D7-30E7-937649C1C3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C7253BB5-D064-FF4A-5282-5B5ED5BD1BFC}"/>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30925615-DC9B-46CE-3B1E-8E8B9501EAC5}"/>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5008B5D-C11E-4D08-3B96-370B1A71FD43}"/>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5261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74DD9C-E891-B28F-37F5-6DE126555DCE}"/>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0715AB93-4CCF-431D-97B7-1E650D5D372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9D83CC30-CB4C-1CA8-34E5-82A061B5DBDF}"/>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C48CB241-19D9-F368-9EF1-C7FA3DCFD9DB}"/>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C555F7F-08F5-A401-6B1F-CFCB545BDDCD}"/>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537389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5EDD112-94CD-48BB-FDCD-4A4080065469}"/>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ADF78687-BAB5-7281-595C-65C3B63F07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121C833-700E-96F7-A6B9-FB9F0D4A7D5A}"/>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5857E41E-FB7A-2515-F648-4B532667180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6E69418-7545-CA1C-1A7E-E3DE8E89624E}"/>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228407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0249E7-BD06-4913-43FD-6C896A3E055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5376112-878A-30CD-57E2-1A5D75BAA9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4EBB2F0D-86A6-9581-7DDD-76146222115B}"/>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D0575332-3B3A-B204-3E13-DDBE4B0ECFF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9751C7A-59AC-BCF4-4B2D-7FE943A42DA1}"/>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548780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831CF9-B28B-DB6B-E204-909DBA47CD71}"/>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33B424A3-42E1-AE11-BED8-B80A8C4C604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65C6B02-5BEF-934F-B202-AD563277CACB}"/>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22B16421-BA14-0675-BA85-F622FD84009E}"/>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BB82B28B-F655-79E1-D432-AC07FA0DA276}"/>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41279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EC10FD-9703-1BBC-B046-939BB2FADBE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342C0187-3A3E-98E8-91F6-048505A2C4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76C895A-4F4C-02BF-81D4-7D7B8BE14115}"/>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9F3C7013-12C6-B318-C241-299FAD440743}"/>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B920667-FD0C-689D-95C9-1E4C03F70B48}"/>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167642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766A73-CEA4-2CAF-1983-412CB8F4470C}"/>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7202BDEE-7F99-F3EA-AEC2-4329064059F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FCFBFAAA-68EC-8A90-05C4-7A71422D198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EC67B42-8C65-88D9-39E1-F75B5D38BBF8}"/>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06FE3D8D-1C79-AB03-A554-865311406EEE}"/>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67A6E93-2926-96B2-5DD7-D192334AFC3E}"/>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932425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D947A1-4E90-2AD2-A3F3-9030475BC841}"/>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54FF0DF0-BC91-0779-A348-9BF9B74E35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9EEE57-9DE9-CAC9-6FC4-6FA93A9C4CC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D41368C4-9F43-E558-3360-6C3E4A0877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A61764F-D826-D590-3649-6D4608FC200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9F39392C-4A5D-3B01-5625-D04D547007C8}"/>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8" name="Espace réservé du pied de page 7">
            <a:extLst>
              <a:ext uri="{FF2B5EF4-FFF2-40B4-BE49-F238E27FC236}">
                <a16:creationId xmlns:a16="http://schemas.microsoft.com/office/drawing/2014/main" id="{901D248A-8755-575A-AFBB-9F2BAD11C704}"/>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E87D44C9-2C77-BE7C-AFFA-3086AC64D104}"/>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728694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B67254-F4C8-B10E-94A2-A9E785F843D7}"/>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D23E9B1F-6A5A-A2BB-E2B0-414C406BAD44}"/>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4" name="Espace réservé du pied de page 3">
            <a:extLst>
              <a:ext uri="{FF2B5EF4-FFF2-40B4-BE49-F238E27FC236}">
                <a16:creationId xmlns:a16="http://schemas.microsoft.com/office/drawing/2014/main" id="{B6EB7EC3-8874-236B-F085-F8EB09C29626}"/>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1BC3AC94-C12D-5E31-E361-492A871B3CBE}"/>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676343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7CDFCF-9BDF-CC60-1434-09A200BE379E}"/>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3" name="Espace réservé du pied de page 2">
            <a:extLst>
              <a:ext uri="{FF2B5EF4-FFF2-40B4-BE49-F238E27FC236}">
                <a16:creationId xmlns:a16="http://schemas.microsoft.com/office/drawing/2014/main" id="{A5BC3D48-B100-1D63-1C2A-17BE4B415586}"/>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B1629AD6-E19F-9FCA-A959-6A88C6A32262}"/>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524020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1088E6-EEA2-073D-6071-7ED25B3C929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A36C4FE4-6998-125C-F856-2EB18AF38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6582E20A-191D-58CA-C717-FCCA046C2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F201C56-1D2E-EBA9-DCBC-15E73591221B}"/>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33B1F8F2-424C-F98B-57E6-C625D373E839}"/>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A3D3101F-614C-A37F-B984-4DE5B316C5AC}"/>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24660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AF8F9B-936D-0A33-8EF5-93CEFF917A7B}"/>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F699A33-5057-CF6A-A94B-F4450C1D000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92826FD1-90F5-2F04-DF66-5452B0A4877A}"/>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4576E9DF-7D6D-8C48-C963-511B2ED97F0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BE9994E-27A6-2CD3-7837-C4068E1D405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3083598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94EAF4-F08F-DEF5-48C6-588CA0596E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AA90C002-84BE-28D1-2285-7526FE969D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4F9BA972-18CD-3389-FAC3-5C18AF4D3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12210CE-CB76-5985-DE79-1817FE53F408}"/>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9844DC2F-7396-292B-0C62-C259841BE63A}"/>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41DDA7D9-4CCC-7031-C2DD-212F0770913F}"/>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42007138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8107A3-F1B8-B6BD-20A5-CB8FC7097908}"/>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3EF26586-B08D-F4BB-163C-3BACB63D90D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50C105BB-B31B-52B9-DEAF-8A253ECF8E88}"/>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3A33ECB1-3D67-EFA0-9F24-14FBB790F069}"/>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9DF6128-FD5E-2666-14D0-2A724F03BE82}"/>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538150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E55BA40-1BCE-D5DE-6CCB-2C3BC4141E1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1188DB23-2257-D942-A80F-1EFE0BCC131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13782322-8EA8-7179-8FF5-0907C0BDEB0D}"/>
              </a:ext>
            </a:extLst>
          </p:cNvPr>
          <p:cNvSpPr>
            <a:spLocks noGrp="1"/>
          </p:cNvSpPr>
          <p:nvPr>
            <p:ph type="dt" sz="half" idx="10"/>
          </p:nvPr>
        </p:nvSpPr>
        <p:spPr/>
        <p:txBody>
          <a:body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53EEBBCA-D88A-DE74-4CAC-C05E1C8777CD}"/>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A74EE87-C067-3385-E3E0-1E256CA03819}"/>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155271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54257-6657-BD89-05B2-F5C8E84E7C9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DE7A57F-E2A2-3273-F67F-D53332209A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6D8BC89-0D10-BA04-7E79-603F9D386463}"/>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66B834F8-E51B-0C20-76F5-6FD535F6F6D8}"/>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426BE0F5-9D32-A845-B567-3156DDA2410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581798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5E2BAB-298F-5D66-F24F-A70D5B98C0D0}"/>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EEF40978-E633-7134-E1D3-87D2B29A309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626AE765-7C9F-611A-6DE1-D8C510FB858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C289E5F2-D21A-5E1E-738A-5EF99178B388}"/>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EA33F08B-609D-A11B-C5D5-06539606173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317FC2E2-4D40-C568-310D-5461CE5A7DF7}"/>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999368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62FDD2-492E-7D24-76FA-E67C277A3730}"/>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579714D8-32B0-A8BB-97C6-0842E3517F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C1CA56B-190F-B3E0-DE15-3E0B0D6E114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3F14774A-BFAA-AB97-C65A-2AFF368C20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EFDFB63-9E58-85E9-D0D3-BA408A100B9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BDD47D4C-EAD3-454E-7604-0678CF21C613}"/>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8" name="Espace réservé du pied de page 7">
            <a:extLst>
              <a:ext uri="{FF2B5EF4-FFF2-40B4-BE49-F238E27FC236}">
                <a16:creationId xmlns:a16="http://schemas.microsoft.com/office/drawing/2014/main" id="{102E68E8-C64F-3EA9-0411-5FC673CE7C5D}"/>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A3FD3E44-C75F-178E-B511-632B515F1FB2}"/>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665074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BAF593-2609-AEA4-A810-4DEEE65FC474}"/>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7EDECF36-F62A-3173-F4EF-5C9EE51CDA25}"/>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4" name="Espace réservé du pied de page 3">
            <a:extLst>
              <a:ext uri="{FF2B5EF4-FFF2-40B4-BE49-F238E27FC236}">
                <a16:creationId xmlns:a16="http://schemas.microsoft.com/office/drawing/2014/main" id="{840958C3-4D96-7ED6-9E64-77DCB16EFB44}"/>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85D61009-7599-79FE-EC2C-7696B8DA8CCC}"/>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65334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D1FC768-9FC7-2CD2-1100-7005A2C521C3}"/>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3" name="Espace réservé du pied de page 2">
            <a:extLst>
              <a:ext uri="{FF2B5EF4-FFF2-40B4-BE49-F238E27FC236}">
                <a16:creationId xmlns:a16="http://schemas.microsoft.com/office/drawing/2014/main" id="{12EC70F9-84FF-FC07-85FA-54DB3DF863FB}"/>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435F368A-61AD-D06F-B2EE-51389109A7C8}"/>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29183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4F1B2C-F90B-B06F-69CA-23178B5821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E421B09A-A305-CF87-2951-3800E860D2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E24B6CF3-DC85-73D2-3DBD-EB297E973F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8A5882A-2EE1-EC21-21E0-AF03D2E6E5F3}"/>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31DA4C09-FA01-E18F-4F6F-C88036FE55B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9BA73D36-EB06-E34E-4E35-5BF4F1B9146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39318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F0DCCB-9F4C-C093-B48D-4CB8C0502DE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7804A912-7546-31B7-517A-DFD351B40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F1BF9077-071B-FC61-F7A1-992EA1EE70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027C9FD-3EE5-C90C-79DF-E9350A4F7C46}"/>
              </a:ext>
            </a:extLst>
          </p:cNvPr>
          <p:cNvSpPr>
            <a:spLocks noGrp="1"/>
          </p:cNvSpPr>
          <p:nvPr>
            <p:ph type="dt" sz="half" idx="10"/>
          </p:nvPr>
        </p:nvSpPr>
        <p:spPr/>
        <p:txBody>
          <a:bodyPr/>
          <a:lstStyle/>
          <a:p>
            <a:fld id="{EA91D598-3176-43A1-8D40-B4A92574444B}" type="datetimeFigureOut">
              <a:rPr lang="fr-CH" smtClean="0"/>
              <a:t>07.05.2026</a:t>
            </a:fld>
            <a:endParaRPr lang="fr-CH"/>
          </a:p>
        </p:txBody>
      </p:sp>
      <p:sp>
        <p:nvSpPr>
          <p:cNvPr id="6" name="Espace réservé du pied de page 5">
            <a:extLst>
              <a:ext uri="{FF2B5EF4-FFF2-40B4-BE49-F238E27FC236}">
                <a16:creationId xmlns:a16="http://schemas.microsoft.com/office/drawing/2014/main" id="{6F4C2635-A888-807C-E351-579C1C22273C}"/>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21BC54F5-D72B-7BF1-E2DD-9397829DBD94}"/>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42271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903ACF8-C158-1654-3D14-2B7A00AD20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Ändern Sie den Stil der Überschrift</a:t>
            </a:r>
            <a:endParaRPr lang="fr-CH"/>
          </a:p>
        </p:txBody>
      </p:sp>
      <p:sp>
        <p:nvSpPr>
          <p:cNvPr id="3" name="Espace réservé du texte 2">
            <a:extLst>
              <a:ext uri="{FF2B5EF4-FFF2-40B4-BE49-F238E27FC236}">
                <a16:creationId xmlns:a16="http://schemas.microsoft.com/office/drawing/2014/main" id="{59356238-E4D2-158D-6E9E-2206D7FDDF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Klicken Sie hier, um die Textstile der Maske zu ändern</a:t>
            </a:r>
          </a:p>
          <a:p>
            <a:pPr lvl="1"/>
            <a:r>
              <a:rPr lang="fr-FR"/>
              <a:t>Zweite Ebene</a:t>
            </a:r>
          </a:p>
          <a:p>
            <a:pPr lvl="2"/>
            <a:r>
              <a:rPr lang="fr-FR"/>
              <a:t>Dritte Ebene</a:t>
            </a:r>
          </a:p>
          <a:p>
            <a:pPr lvl="3"/>
            <a:r>
              <a:rPr lang="fr-FR"/>
              <a:t>Vierte Ebene</a:t>
            </a:r>
          </a:p>
          <a:p>
            <a:pPr lvl="4"/>
            <a:r>
              <a:rPr lang="fr-FR"/>
              <a:t>Fünfte Ebene</a:t>
            </a:r>
            <a:endParaRPr lang="fr-CH"/>
          </a:p>
        </p:txBody>
      </p:sp>
      <p:sp>
        <p:nvSpPr>
          <p:cNvPr id="4" name="Espace réservé de la date 3">
            <a:extLst>
              <a:ext uri="{FF2B5EF4-FFF2-40B4-BE49-F238E27FC236}">
                <a16:creationId xmlns:a16="http://schemas.microsoft.com/office/drawing/2014/main" id="{D315F84B-72FB-A0BD-D0E3-F2C955CA8D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91D598-3176-43A1-8D40-B4A92574444B}"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1CE233BE-7AAE-FC94-1723-74C070F6DB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0B15DF01-AA2D-AE09-E5B2-9A80E9A8CF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497010-3910-45D9-B36C-9CE63A707FC0}" type="slidenum">
              <a:rPr lang="fr-CH" smtClean="0"/>
              <a:t>‹N°›</a:t>
            </a:fld>
            <a:endParaRPr lang="fr-CH"/>
          </a:p>
        </p:txBody>
      </p:sp>
    </p:spTree>
    <p:extLst>
      <p:ext uri="{BB962C8B-B14F-4D97-AF65-F5344CB8AC3E}">
        <p14:creationId xmlns:p14="http://schemas.microsoft.com/office/powerpoint/2010/main" val="350369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21496F0-E495-B290-FE8B-0E34E87466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Ändern Sie den Stil der Überschrift</a:t>
            </a:r>
            <a:endParaRPr lang="fr-CH"/>
          </a:p>
        </p:txBody>
      </p:sp>
      <p:sp>
        <p:nvSpPr>
          <p:cNvPr id="3" name="Espace réservé du texte 2">
            <a:extLst>
              <a:ext uri="{FF2B5EF4-FFF2-40B4-BE49-F238E27FC236}">
                <a16:creationId xmlns:a16="http://schemas.microsoft.com/office/drawing/2014/main" id="{D85FBBDD-E657-2D4C-38F4-B63603D610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Klicken Sie hier, um die Textstile der Maske zu ändern</a:t>
            </a:r>
          </a:p>
          <a:p>
            <a:pPr lvl="1"/>
            <a:r>
              <a:rPr lang="fr-FR"/>
              <a:t>Zweite Ebene</a:t>
            </a:r>
          </a:p>
          <a:p>
            <a:pPr lvl="2"/>
            <a:r>
              <a:rPr lang="fr-FR"/>
              <a:t>Dritte Ebene</a:t>
            </a:r>
          </a:p>
          <a:p>
            <a:pPr lvl="3"/>
            <a:r>
              <a:rPr lang="fr-FR"/>
              <a:t>Vierte Ebene</a:t>
            </a:r>
          </a:p>
          <a:p>
            <a:pPr lvl="4"/>
            <a:r>
              <a:rPr lang="fr-FR"/>
              <a:t>Fünfte Ebene</a:t>
            </a:r>
            <a:endParaRPr lang="fr-CH"/>
          </a:p>
        </p:txBody>
      </p:sp>
      <p:sp>
        <p:nvSpPr>
          <p:cNvPr id="4" name="Espace réservé de la date 3">
            <a:extLst>
              <a:ext uri="{FF2B5EF4-FFF2-40B4-BE49-F238E27FC236}">
                <a16:creationId xmlns:a16="http://schemas.microsoft.com/office/drawing/2014/main" id="{EDA3668D-7923-2876-5D26-E2247064A4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8D2708-984F-4C41-99B6-55CBA74AD94F}" type="datetimeFigureOut">
              <a:rPr lang="fr-CH" smtClean="0"/>
              <a:t>07.05.2026</a:t>
            </a:fld>
            <a:endParaRPr lang="fr-CH"/>
          </a:p>
        </p:txBody>
      </p:sp>
      <p:sp>
        <p:nvSpPr>
          <p:cNvPr id="5" name="Espace réservé du pied de page 4">
            <a:extLst>
              <a:ext uri="{FF2B5EF4-FFF2-40B4-BE49-F238E27FC236}">
                <a16:creationId xmlns:a16="http://schemas.microsoft.com/office/drawing/2014/main" id="{7D75AB54-CE95-2C01-3766-5B906D683D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C88F677F-BA39-105A-031B-9865D956C8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F10029-C2E4-4DBC-8A7D-AEB6E704058A}" type="slidenum">
              <a:rPr lang="fr-CH" smtClean="0"/>
              <a:t>‹N°›</a:t>
            </a:fld>
            <a:endParaRPr lang="fr-CH"/>
          </a:p>
        </p:txBody>
      </p:sp>
    </p:spTree>
    <p:extLst>
      <p:ext uri="{BB962C8B-B14F-4D97-AF65-F5344CB8AC3E}">
        <p14:creationId xmlns:p14="http://schemas.microsoft.com/office/powerpoint/2010/main" val="2155208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05DEF4-6185-D1BE-06E3-0EF04A6EEAD2}"/>
              </a:ext>
            </a:extLst>
          </p:cNvPr>
          <p:cNvSpPr>
            <a:spLocks noGrp="1"/>
          </p:cNvSpPr>
          <p:nvPr>
            <p:ph type="ctrTitle"/>
          </p:nvPr>
        </p:nvSpPr>
        <p:spPr/>
        <p:txBody>
          <a:bodyPr/>
          <a:lstStyle/>
          <a:p>
            <a:r>
              <a:rPr lang="fr-FR" dirty="0"/>
              <a:t>Vorschlag für Folien</a:t>
            </a:r>
            <a:endParaRPr lang="fr-CH" dirty="0"/>
          </a:p>
        </p:txBody>
      </p:sp>
      <p:sp>
        <p:nvSpPr>
          <p:cNvPr id="3" name="Sous-titre 2">
            <a:extLst>
              <a:ext uri="{FF2B5EF4-FFF2-40B4-BE49-F238E27FC236}">
                <a16:creationId xmlns:a16="http://schemas.microsoft.com/office/drawing/2014/main" id="{572BE7D9-55D8-D7D9-FA3B-F91458EC6EBD}"/>
              </a:ext>
            </a:extLst>
          </p:cNvPr>
          <p:cNvSpPr>
            <a:spLocks noGrp="1"/>
          </p:cNvSpPr>
          <p:nvPr>
            <p:ph type="subTitle" idx="1"/>
          </p:nvPr>
        </p:nvSpPr>
        <p:spPr>
          <a:xfrm>
            <a:off x="1524000" y="3602038"/>
            <a:ext cx="9144000" cy="2648860"/>
          </a:xfrm>
        </p:spPr>
        <p:txBody>
          <a:bodyPr>
            <a:normAutofit/>
          </a:bodyPr>
          <a:lstStyle/>
          <a:p>
            <a:r>
              <a:rPr lang="fr-FR" dirty="0"/>
              <a:t>Präsentation von </a:t>
            </a:r>
            <a:r>
              <a:rPr lang="fr-FR" i="1" dirty="0" err="1"/>
              <a:t>Arcia </a:t>
            </a:r>
            <a:r>
              <a:rPr lang="fr-FR" i="1" dirty="0"/>
              <a:t>Kulturregion</a:t>
            </a:r>
          </a:p>
          <a:p>
            <a:endParaRPr lang="fr-FR" dirty="0"/>
          </a:p>
          <a:p>
            <a:r>
              <a:rPr lang="fr-FR" dirty="0"/>
              <a:t>Von den einzelnen Gemeinden </a:t>
            </a:r>
            <a:r>
              <a:rPr lang="fr-FR" dirty="0" err="1"/>
              <a:t>anzupassen</a:t>
            </a:r>
            <a:endParaRPr lang="fr-FR" dirty="0"/>
          </a:p>
          <a:p>
            <a:endParaRPr lang="fr-FR" dirty="0"/>
          </a:p>
          <a:p>
            <a:r>
              <a:rPr lang="fr-FR" i="1" dirty="0" err="1"/>
              <a:t>Dieses</a:t>
            </a:r>
            <a:r>
              <a:rPr lang="fr-FR" i="1" dirty="0"/>
              <a:t> </a:t>
            </a:r>
            <a:r>
              <a:rPr lang="fr-FR" i="1" dirty="0" err="1"/>
              <a:t>Dokument</a:t>
            </a:r>
            <a:r>
              <a:rPr lang="fr-FR" i="1" dirty="0"/>
              <a:t> </a:t>
            </a:r>
            <a:r>
              <a:rPr lang="fr-FR" i="1" dirty="0" err="1"/>
              <a:t>wurde</a:t>
            </a:r>
            <a:r>
              <a:rPr lang="fr-FR" i="1" dirty="0"/>
              <a:t> mit </a:t>
            </a:r>
            <a:r>
              <a:rPr lang="fr-FR" i="1" dirty="0" err="1"/>
              <a:t>DeepL</a:t>
            </a:r>
            <a:r>
              <a:rPr lang="fr-FR" i="1" dirty="0"/>
              <a:t> </a:t>
            </a:r>
            <a:r>
              <a:rPr lang="fr-FR" i="1" dirty="0" err="1"/>
              <a:t>übersetzt</a:t>
            </a:r>
            <a:r>
              <a:rPr lang="fr-FR" i="1" dirty="0"/>
              <a:t>.</a:t>
            </a:r>
            <a:endParaRPr lang="fr-CH" i="1" dirty="0"/>
          </a:p>
          <a:p>
            <a:endParaRPr lang="fr-CH" dirty="0"/>
          </a:p>
        </p:txBody>
      </p:sp>
    </p:spTree>
    <p:extLst>
      <p:ext uri="{BB962C8B-B14F-4D97-AF65-F5344CB8AC3E}">
        <p14:creationId xmlns:p14="http://schemas.microsoft.com/office/powerpoint/2010/main" val="215829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53B230-4886-6BAF-C4C4-6D7554CA71B7}"/>
              </a:ext>
            </a:extLst>
          </p:cNvPr>
          <p:cNvSpPr>
            <a:spLocks noGrp="1"/>
          </p:cNvSpPr>
          <p:nvPr>
            <p:ph type="title"/>
          </p:nvPr>
        </p:nvSpPr>
        <p:spPr>
          <a:xfrm>
            <a:off x="838200" y="365126"/>
            <a:ext cx="10515600" cy="796752"/>
          </a:xfrm>
        </p:spPr>
        <p:txBody>
          <a:bodyPr>
            <a:normAutofit/>
          </a:bodyPr>
          <a:lstStyle/>
          <a:p>
            <a:r>
              <a:rPr lang="fr-FR" dirty="0"/>
              <a:t>Aktuelle Lage</a:t>
            </a:r>
            <a:endParaRPr lang="fr-CH" dirty="0"/>
          </a:p>
        </p:txBody>
      </p:sp>
      <p:sp>
        <p:nvSpPr>
          <p:cNvPr id="22" name="ZoneTexte 21">
            <a:extLst>
              <a:ext uri="{FF2B5EF4-FFF2-40B4-BE49-F238E27FC236}">
                <a16:creationId xmlns:a16="http://schemas.microsoft.com/office/drawing/2014/main" id="{AF6032EC-26CB-679F-1A25-5E4724D01387}"/>
              </a:ext>
            </a:extLst>
          </p:cNvPr>
          <p:cNvSpPr txBox="1"/>
          <p:nvPr/>
        </p:nvSpPr>
        <p:spPr>
          <a:xfrm>
            <a:off x="1056282" y="3282870"/>
            <a:ext cx="2341181" cy="646331"/>
          </a:xfrm>
          <a:prstGeom prst="rect">
            <a:avLst/>
          </a:prstGeom>
          <a:solidFill>
            <a:srgbClr val="E48312"/>
          </a:solidFill>
          <a:ln w="15875" cap="flat" cmpd="sng" algn="ctr">
            <a:solidFill>
              <a:srgbClr val="E48312">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Agglo – Kulturförderung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3" name="ZoneTexte 22">
            <a:extLst>
              <a:ext uri="{FF2B5EF4-FFF2-40B4-BE49-F238E27FC236}">
                <a16:creationId xmlns:a16="http://schemas.microsoft.com/office/drawing/2014/main" id="{5C889B23-2089-0B0C-3FE7-40B186308AEE}"/>
              </a:ext>
            </a:extLst>
          </p:cNvPr>
          <p:cNvSpPr txBox="1"/>
          <p:nvPr/>
        </p:nvSpPr>
        <p:spPr>
          <a:xfrm>
            <a:off x="1056281" y="4483794"/>
            <a:ext cx="2341181" cy="369332"/>
          </a:xfrm>
          <a:prstGeom prst="rect">
            <a:avLst/>
          </a:prstGeom>
          <a:solidFill>
            <a:srgbClr val="BD582C"/>
          </a:solidFill>
          <a:ln w="15875" cap="flat" cmpd="sng" algn="ctr">
            <a:solidFill>
              <a:srgbClr val="BD582C">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Coriolis Infrastructures</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4" name="ZoneTexte 23">
            <a:extLst>
              <a:ext uri="{FF2B5EF4-FFF2-40B4-BE49-F238E27FC236}">
                <a16:creationId xmlns:a16="http://schemas.microsoft.com/office/drawing/2014/main" id="{1BF4B171-D3D9-B706-A42C-988DD56F4696}"/>
              </a:ext>
            </a:extLst>
          </p:cNvPr>
          <p:cNvSpPr txBox="1"/>
          <p:nvPr/>
        </p:nvSpPr>
        <p:spPr>
          <a:xfrm>
            <a:off x="1056282" y="2358945"/>
            <a:ext cx="2341181" cy="369332"/>
          </a:xfrm>
          <a:prstGeom prst="rect">
            <a:avLst/>
          </a:prstGeom>
          <a:solidFill>
            <a:srgbClr val="C2BC80"/>
          </a:solidFill>
          <a:ln w="15875" cap="flat" cmpd="sng" algn="ctr">
            <a:solidFill>
              <a:srgbClr val="C2BC8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Stadt und Gemeinden</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5" name="ZoneTexte 24">
            <a:extLst>
              <a:ext uri="{FF2B5EF4-FFF2-40B4-BE49-F238E27FC236}">
                <a16:creationId xmlns:a16="http://schemas.microsoft.com/office/drawing/2014/main" id="{C48A3F35-93E0-F706-C1D7-13F2C62B5EE6}"/>
              </a:ext>
            </a:extLst>
          </p:cNvPr>
          <p:cNvSpPr txBox="1"/>
          <p:nvPr/>
        </p:nvSpPr>
        <p:spPr>
          <a:xfrm>
            <a:off x="1056281" y="5592280"/>
            <a:ext cx="2341181" cy="369332"/>
          </a:xfrm>
          <a:prstGeom prst="rect">
            <a:avLst/>
          </a:prstGeom>
          <a:solidFill>
            <a:srgbClr val="865640"/>
          </a:solidFill>
          <a:ln w="15875" cap="flat" cmpd="sng" algn="ctr">
            <a:solidFill>
              <a:srgbClr val="86564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Kanton Freiburg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6" name="ZoneTexte 25">
            <a:extLst>
              <a:ext uri="{FF2B5EF4-FFF2-40B4-BE49-F238E27FC236}">
                <a16:creationId xmlns:a16="http://schemas.microsoft.com/office/drawing/2014/main" id="{1FB24995-1270-69F6-417B-A7E3A40E56A7}"/>
              </a:ext>
            </a:extLst>
          </p:cNvPr>
          <p:cNvSpPr txBox="1"/>
          <p:nvPr/>
        </p:nvSpPr>
        <p:spPr>
          <a:xfrm>
            <a:off x="5680611" y="2220445"/>
            <a:ext cx="3309501" cy="646331"/>
          </a:xfrm>
          <a:prstGeom prst="rect">
            <a:avLst/>
          </a:prstGeom>
          <a:gradFill rotWithShape="1">
            <a:gsLst>
              <a:gs pos="0">
                <a:srgbClr val="C2BC80">
                  <a:tint val="65000"/>
                  <a:shade val="92000"/>
                  <a:satMod val="130000"/>
                </a:srgbClr>
              </a:gs>
              <a:gs pos="45000">
                <a:srgbClr val="C2BC80">
                  <a:tint val="60000"/>
                  <a:shade val="99000"/>
                  <a:satMod val="120000"/>
                </a:srgbClr>
              </a:gs>
              <a:gs pos="100000">
                <a:srgbClr val="C2BC80">
                  <a:tint val="55000"/>
                  <a:satMod val="140000"/>
                </a:srgbClr>
              </a:gs>
            </a:gsLst>
            <a:path path="circle">
              <a:fillToRect l="100000" t="100000" r="100000" b="100000"/>
            </a:path>
          </a:gradFill>
          <a:ln w="12700" cap="flat" cmpd="sng" algn="ctr">
            <a:solidFill>
              <a:srgbClr val="C2BC8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Lokale Kulturarbeit + lokale Kulturinfrastruktur</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7" name="ZoneTexte 26">
            <a:extLst>
              <a:ext uri="{FF2B5EF4-FFF2-40B4-BE49-F238E27FC236}">
                <a16:creationId xmlns:a16="http://schemas.microsoft.com/office/drawing/2014/main" id="{540AE449-A403-2E6B-F9ED-1732C8270C1B}"/>
              </a:ext>
            </a:extLst>
          </p:cNvPr>
          <p:cNvSpPr txBox="1"/>
          <p:nvPr/>
        </p:nvSpPr>
        <p:spPr>
          <a:xfrm>
            <a:off x="5680612" y="3418634"/>
            <a:ext cx="3309499" cy="369332"/>
          </a:xfrm>
          <a:prstGeom prst="rect">
            <a:avLst/>
          </a:prstGeom>
          <a:gradFill rotWithShape="1">
            <a:gsLst>
              <a:gs pos="0">
                <a:srgbClr val="E48312">
                  <a:tint val="65000"/>
                  <a:shade val="92000"/>
                  <a:satMod val="130000"/>
                </a:srgbClr>
              </a:gs>
              <a:gs pos="45000">
                <a:srgbClr val="E48312">
                  <a:tint val="60000"/>
                  <a:shade val="99000"/>
                  <a:satMod val="120000"/>
                </a:srgbClr>
              </a:gs>
              <a:gs pos="100000">
                <a:srgbClr val="E48312">
                  <a:tint val="55000"/>
                  <a:satMod val="140000"/>
                </a:srgbClr>
              </a:gs>
            </a:gsLst>
            <a:path path="circle">
              <a:fillToRect l="100000" t="100000" r="100000" b="100000"/>
            </a:path>
          </a:gradFill>
          <a:ln w="12700" cap="flat" cmpd="sng" algn="ctr">
            <a:solidFill>
              <a:srgbClr val="E48312"/>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Regionale Kulturförderung</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8" name="ZoneTexte 27">
            <a:extLst>
              <a:ext uri="{FF2B5EF4-FFF2-40B4-BE49-F238E27FC236}">
                <a16:creationId xmlns:a16="http://schemas.microsoft.com/office/drawing/2014/main" id="{6296C335-5323-A5E6-169E-E92313CED84A}"/>
              </a:ext>
            </a:extLst>
          </p:cNvPr>
          <p:cNvSpPr txBox="1"/>
          <p:nvPr/>
        </p:nvSpPr>
        <p:spPr>
          <a:xfrm>
            <a:off x="5680612" y="4382637"/>
            <a:ext cx="3309497" cy="646331"/>
          </a:xfrm>
          <a:prstGeom prst="rect">
            <a:avLst/>
          </a:prstGeom>
          <a:gradFill rotWithShape="1">
            <a:gsLst>
              <a:gs pos="0">
                <a:srgbClr val="BD582C">
                  <a:tint val="65000"/>
                  <a:shade val="92000"/>
                  <a:satMod val="130000"/>
                </a:srgbClr>
              </a:gs>
              <a:gs pos="45000">
                <a:srgbClr val="BD582C">
                  <a:tint val="60000"/>
                  <a:shade val="99000"/>
                  <a:satMod val="120000"/>
                </a:srgbClr>
              </a:gs>
              <a:gs pos="100000">
                <a:srgbClr val="BD582C">
                  <a:tint val="55000"/>
                  <a:satMod val="140000"/>
                </a:srgbClr>
              </a:gs>
            </a:gsLst>
            <a:path path="circle">
              <a:fillToRect l="100000" t="100000" r="100000" b="100000"/>
            </a:path>
          </a:gradFill>
          <a:ln w="12700" cap="flat" cmpd="sng" algn="ctr">
            <a:solidFill>
              <a:srgbClr val="BD582C"/>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Stiftung Equilibre </a:t>
            </a:r>
            <a:r>
              <a:rPr kumimoji="0" lang="fr-FR" sz="1800" b="0" i="0" u="none" strike="noStrike" kern="0" cap="none" spc="0" normalizeH="0" baseline="0" noProof="0" dirty="0" err="1">
                <a:ln>
                  <a:noFill/>
                </a:ln>
                <a:solidFill>
                  <a:srgbClr val="000000"/>
                </a:solidFill>
                <a:effectLst/>
                <a:uLnTx/>
                <a:uFillTx/>
                <a:latin typeface="Calibri" panose="020F0502020204030204"/>
                <a:ea typeface="+mn-ea"/>
                <a:cs typeface="+mn-cs"/>
              </a:rPr>
              <a:t>Nuithonie </a:t>
            </a: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 regionale Infrastrukturen</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9" name="ZoneTexte 28">
            <a:extLst>
              <a:ext uri="{FF2B5EF4-FFF2-40B4-BE49-F238E27FC236}">
                <a16:creationId xmlns:a16="http://schemas.microsoft.com/office/drawing/2014/main" id="{B54AEFEB-50FE-7F00-8CA2-21EF8524B015}"/>
              </a:ext>
            </a:extLst>
          </p:cNvPr>
          <p:cNvSpPr txBox="1"/>
          <p:nvPr/>
        </p:nvSpPr>
        <p:spPr>
          <a:xfrm>
            <a:off x="5680611" y="5453780"/>
            <a:ext cx="3309497" cy="646331"/>
          </a:xfrm>
          <a:prstGeom prst="rect">
            <a:avLst/>
          </a:prstGeom>
          <a:gradFill rotWithShape="1">
            <a:gsLst>
              <a:gs pos="0">
                <a:srgbClr val="865640">
                  <a:tint val="65000"/>
                  <a:shade val="92000"/>
                  <a:satMod val="130000"/>
                </a:srgbClr>
              </a:gs>
              <a:gs pos="45000">
                <a:srgbClr val="865640">
                  <a:tint val="60000"/>
                  <a:shade val="99000"/>
                  <a:satMod val="120000"/>
                </a:srgbClr>
              </a:gs>
              <a:gs pos="100000">
                <a:srgbClr val="865640">
                  <a:tint val="55000"/>
                  <a:satMod val="140000"/>
                </a:srgbClr>
              </a:gs>
            </a:gsLst>
            <a:path path="circle">
              <a:fillToRect l="100000" t="100000" r="100000" b="100000"/>
            </a:path>
          </a:gradFill>
          <a:ln w="12700" cap="flat" cmpd="sng" algn="ctr">
            <a:solidFill>
              <a:srgbClr val="86564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Professionelles künstlerisches Schaffen</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30" name="ZoneTexte 29">
            <a:extLst>
              <a:ext uri="{FF2B5EF4-FFF2-40B4-BE49-F238E27FC236}">
                <a16:creationId xmlns:a16="http://schemas.microsoft.com/office/drawing/2014/main" id="{98142853-DE7A-D5FB-7381-EFC1BD6D28D1}"/>
              </a:ext>
            </a:extLst>
          </p:cNvPr>
          <p:cNvSpPr txBox="1"/>
          <p:nvPr/>
        </p:nvSpPr>
        <p:spPr>
          <a:xfrm>
            <a:off x="1494422" y="1611774"/>
            <a:ext cx="1464895" cy="369332"/>
          </a:xfrm>
          <a:prstGeom prst="rect">
            <a:avLst/>
          </a:prstGeom>
          <a:noFill/>
        </p:spPr>
        <p:txBody>
          <a:bodyPr wrap="square" rtlCol="0">
            <a:spAutoFit/>
          </a:bodyPr>
          <a:lstStyle/>
          <a:p>
            <a:pPr defTabSz="457200"/>
            <a:r>
              <a:rPr lang="fr-FR" b="1" dirty="0">
                <a:solidFill>
                  <a:srgbClr val="000000"/>
                </a:solidFill>
                <a:latin typeface="Calibri" panose="020F0502020204030204"/>
              </a:rPr>
              <a:t>Gemeinde: </a:t>
            </a:r>
            <a:endParaRPr lang="fr-CH" b="1" dirty="0">
              <a:solidFill>
                <a:srgbClr val="000000"/>
              </a:solidFill>
              <a:latin typeface="Calibri" panose="020F0502020204030204"/>
            </a:endParaRPr>
          </a:p>
        </p:txBody>
      </p:sp>
      <p:sp>
        <p:nvSpPr>
          <p:cNvPr id="31" name="ZoneTexte 30">
            <a:extLst>
              <a:ext uri="{FF2B5EF4-FFF2-40B4-BE49-F238E27FC236}">
                <a16:creationId xmlns:a16="http://schemas.microsoft.com/office/drawing/2014/main" id="{C250F769-D7D0-7D9E-5CBF-4DF7DB789C2C}"/>
              </a:ext>
            </a:extLst>
          </p:cNvPr>
          <p:cNvSpPr txBox="1"/>
          <p:nvPr/>
        </p:nvSpPr>
        <p:spPr>
          <a:xfrm>
            <a:off x="5895643" y="1631989"/>
            <a:ext cx="2617469" cy="369332"/>
          </a:xfrm>
          <a:prstGeom prst="rect">
            <a:avLst/>
          </a:prstGeom>
          <a:noFill/>
        </p:spPr>
        <p:txBody>
          <a:bodyPr wrap="square" rtlCol="0">
            <a:spAutoFit/>
          </a:bodyPr>
          <a:lstStyle/>
          <a:p>
            <a:pPr defTabSz="457200"/>
            <a:r>
              <a:rPr lang="fr-FR" b="1" dirty="0">
                <a:solidFill>
                  <a:srgbClr val="000000"/>
                </a:solidFill>
                <a:latin typeface="Calibri" panose="020F0502020204030204"/>
              </a:rPr>
              <a:t>Unterstützt hauptsächlich: </a:t>
            </a:r>
            <a:endParaRPr lang="fr-CH" b="1" dirty="0">
              <a:solidFill>
                <a:srgbClr val="000000"/>
              </a:solidFill>
              <a:latin typeface="Calibri" panose="020F0502020204030204"/>
            </a:endParaRPr>
          </a:p>
        </p:txBody>
      </p:sp>
      <p:cxnSp>
        <p:nvCxnSpPr>
          <p:cNvPr id="32" name="Connecteur droit 31">
            <a:extLst>
              <a:ext uri="{FF2B5EF4-FFF2-40B4-BE49-F238E27FC236}">
                <a16:creationId xmlns:a16="http://schemas.microsoft.com/office/drawing/2014/main" id="{AD87C367-F86E-134D-38DD-B61FFBE02994}"/>
              </a:ext>
            </a:extLst>
          </p:cNvPr>
          <p:cNvCxnSpPr>
            <a:cxnSpLocks/>
          </p:cNvCxnSpPr>
          <p:nvPr/>
        </p:nvCxnSpPr>
        <p:spPr>
          <a:xfrm flipH="1">
            <a:off x="9139883" y="3603300"/>
            <a:ext cx="8238" cy="1328732"/>
          </a:xfrm>
          <a:prstGeom prst="line">
            <a:avLst/>
          </a:prstGeom>
          <a:noFill/>
          <a:ln w="12700" cap="flat" cmpd="sng" algn="ctr">
            <a:solidFill>
              <a:srgbClr val="000000"/>
            </a:solidFill>
            <a:prstDash val="solid"/>
          </a:ln>
          <a:effectLst/>
        </p:spPr>
      </p:cxnSp>
      <p:sp>
        <p:nvSpPr>
          <p:cNvPr id="33" name="ZoneTexte 32">
            <a:extLst>
              <a:ext uri="{FF2B5EF4-FFF2-40B4-BE49-F238E27FC236}">
                <a16:creationId xmlns:a16="http://schemas.microsoft.com/office/drawing/2014/main" id="{923D9C35-E1C0-51AA-714A-D43B6ED73C81}"/>
              </a:ext>
            </a:extLst>
          </p:cNvPr>
          <p:cNvSpPr txBox="1"/>
          <p:nvPr/>
        </p:nvSpPr>
        <p:spPr>
          <a:xfrm>
            <a:off x="9297893" y="4083000"/>
            <a:ext cx="1967007" cy="369332"/>
          </a:xfrm>
          <a:prstGeom prst="rect">
            <a:avLst/>
          </a:prstGeom>
          <a:solidFill>
            <a:sysClr val="window" lastClr="FFFFFF"/>
          </a:solidFill>
          <a:ln w="15875" cap="flat" cmpd="sng" algn="ctr">
            <a:solidFill>
              <a:srgbClr val="00000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Regionale Ebene</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cxnSp>
        <p:nvCxnSpPr>
          <p:cNvPr id="34" name="Connecteur droit 33">
            <a:extLst>
              <a:ext uri="{FF2B5EF4-FFF2-40B4-BE49-F238E27FC236}">
                <a16:creationId xmlns:a16="http://schemas.microsoft.com/office/drawing/2014/main" id="{ED0DD371-99BD-65A6-2C9A-84C6E5900E6F}"/>
              </a:ext>
            </a:extLst>
          </p:cNvPr>
          <p:cNvCxnSpPr/>
          <p:nvPr/>
        </p:nvCxnSpPr>
        <p:spPr>
          <a:xfrm>
            <a:off x="9012426" y="3603300"/>
            <a:ext cx="149771" cy="0"/>
          </a:xfrm>
          <a:prstGeom prst="line">
            <a:avLst/>
          </a:prstGeom>
          <a:noFill/>
          <a:ln w="12700" cap="flat" cmpd="sng" algn="ctr">
            <a:solidFill>
              <a:srgbClr val="000000"/>
            </a:solidFill>
            <a:prstDash val="solid"/>
          </a:ln>
          <a:effectLst/>
        </p:spPr>
      </p:cxnSp>
      <p:cxnSp>
        <p:nvCxnSpPr>
          <p:cNvPr id="35" name="Connecteur droit 34">
            <a:extLst>
              <a:ext uri="{FF2B5EF4-FFF2-40B4-BE49-F238E27FC236}">
                <a16:creationId xmlns:a16="http://schemas.microsoft.com/office/drawing/2014/main" id="{C126FA26-9FAA-11EB-677B-BFECA8D053E7}"/>
              </a:ext>
            </a:extLst>
          </p:cNvPr>
          <p:cNvCxnSpPr/>
          <p:nvPr/>
        </p:nvCxnSpPr>
        <p:spPr>
          <a:xfrm>
            <a:off x="8998350" y="4923794"/>
            <a:ext cx="149771" cy="0"/>
          </a:xfrm>
          <a:prstGeom prst="line">
            <a:avLst/>
          </a:prstGeom>
          <a:noFill/>
          <a:ln w="12700" cap="flat" cmpd="sng" algn="ctr">
            <a:solidFill>
              <a:srgbClr val="000000"/>
            </a:solidFill>
            <a:prstDash val="solid"/>
          </a:ln>
          <a:effectLst/>
        </p:spPr>
      </p:cxnSp>
      <p:cxnSp>
        <p:nvCxnSpPr>
          <p:cNvPr id="36" name="Connecteur droit avec flèche 35">
            <a:extLst>
              <a:ext uri="{FF2B5EF4-FFF2-40B4-BE49-F238E27FC236}">
                <a16:creationId xmlns:a16="http://schemas.microsoft.com/office/drawing/2014/main" id="{0939FD2E-45D6-1DB9-CDC7-226011A58A5E}"/>
              </a:ext>
            </a:extLst>
          </p:cNvPr>
          <p:cNvCxnSpPr>
            <a:cxnSpLocks/>
            <a:stCxn id="24" idx="3"/>
            <a:endCxn id="26" idx="1"/>
          </p:cNvCxnSpPr>
          <p:nvPr/>
        </p:nvCxnSpPr>
        <p:spPr>
          <a:xfrm>
            <a:off x="3397463" y="2543611"/>
            <a:ext cx="2283148" cy="0"/>
          </a:xfrm>
          <a:prstGeom prst="straightConnector1">
            <a:avLst/>
          </a:prstGeom>
          <a:noFill/>
          <a:ln w="12700" cap="flat" cmpd="sng" algn="ctr">
            <a:solidFill>
              <a:srgbClr val="C2BC80"/>
            </a:solidFill>
            <a:prstDash val="solid"/>
            <a:tailEnd type="triangle"/>
          </a:ln>
          <a:effectLst/>
        </p:spPr>
      </p:cxnSp>
      <p:cxnSp>
        <p:nvCxnSpPr>
          <p:cNvPr id="37" name="Connecteur droit avec flèche 36">
            <a:extLst>
              <a:ext uri="{FF2B5EF4-FFF2-40B4-BE49-F238E27FC236}">
                <a16:creationId xmlns:a16="http://schemas.microsoft.com/office/drawing/2014/main" id="{FBBC5DD5-44C7-DC3A-2725-5108BC3E4C2D}"/>
              </a:ext>
            </a:extLst>
          </p:cNvPr>
          <p:cNvCxnSpPr>
            <a:cxnSpLocks/>
            <a:stCxn id="22" idx="3"/>
            <a:endCxn id="27" idx="1"/>
          </p:cNvCxnSpPr>
          <p:nvPr/>
        </p:nvCxnSpPr>
        <p:spPr>
          <a:xfrm flipV="1">
            <a:off x="3397463" y="3603300"/>
            <a:ext cx="2283149" cy="2736"/>
          </a:xfrm>
          <a:prstGeom prst="straightConnector1">
            <a:avLst/>
          </a:prstGeom>
          <a:noFill/>
          <a:ln w="12700" cap="flat" cmpd="sng" algn="ctr">
            <a:solidFill>
              <a:srgbClr val="E48312"/>
            </a:solidFill>
            <a:prstDash val="solid"/>
            <a:tailEnd type="triangle"/>
          </a:ln>
          <a:effectLst/>
        </p:spPr>
      </p:cxnSp>
      <p:cxnSp>
        <p:nvCxnSpPr>
          <p:cNvPr id="38" name="Connecteur droit avec flèche 37">
            <a:extLst>
              <a:ext uri="{FF2B5EF4-FFF2-40B4-BE49-F238E27FC236}">
                <a16:creationId xmlns:a16="http://schemas.microsoft.com/office/drawing/2014/main" id="{BE5E1964-ADEA-9A75-A1A0-67F2C2D365E0}"/>
              </a:ext>
            </a:extLst>
          </p:cNvPr>
          <p:cNvCxnSpPr>
            <a:cxnSpLocks/>
            <a:stCxn id="23" idx="3"/>
            <a:endCxn id="28" idx="1"/>
          </p:cNvCxnSpPr>
          <p:nvPr/>
        </p:nvCxnSpPr>
        <p:spPr>
          <a:xfrm>
            <a:off x="3397462" y="4668460"/>
            <a:ext cx="2283150" cy="37343"/>
          </a:xfrm>
          <a:prstGeom prst="straightConnector1">
            <a:avLst/>
          </a:prstGeom>
          <a:noFill/>
          <a:ln w="12700" cap="flat" cmpd="sng" algn="ctr">
            <a:solidFill>
              <a:srgbClr val="BD582C"/>
            </a:solidFill>
            <a:prstDash val="solid"/>
            <a:tailEnd type="triangle"/>
          </a:ln>
          <a:effectLst/>
        </p:spPr>
      </p:cxnSp>
      <p:cxnSp>
        <p:nvCxnSpPr>
          <p:cNvPr id="39" name="Connecteur droit avec flèche 38">
            <a:extLst>
              <a:ext uri="{FF2B5EF4-FFF2-40B4-BE49-F238E27FC236}">
                <a16:creationId xmlns:a16="http://schemas.microsoft.com/office/drawing/2014/main" id="{3BC4F96B-0997-49E4-7207-21266F688C35}"/>
              </a:ext>
            </a:extLst>
          </p:cNvPr>
          <p:cNvCxnSpPr>
            <a:cxnSpLocks/>
            <a:stCxn id="25" idx="3"/>
            <a:endCxn id="29" idx="1"/>
          </p:cNvCxnSpPr>
          <p:nvPr/>
        </p:nvCxnSpPr>
        <p:spPr>
          <a:xfrm>
            <a:off x="3397462" y="5776946"/>
            <a:ext cx="2283149" cy="0"/>
          </a:xfrm>
          <a:prstGeom prst="straightConnector1">
            <a:avLst/>
          </a:prstGeom>
          <a:noFill/>
          <a:ln w="12700" cap="flat" cmpd="sng" algn="ctr">
            <a:solidFill>
              <a:srgbClr val="865640"/>
            </a:solidFill>
            <a:prstDash val="solid"/>
            <a:tailEnd type="triangle"/>
          </a:ln>
          <a:effectLst/>
        </p:spPr>
      </p:cxnSp>
      <p:sp>
        <p:nvSpPr>
          <p:cNvPr id="48" name="Rectangle 47">
            <a:extLst>
              <a:ext uri="{FF2B5EF4-FFF2-40B4-BE49-F238E27FC236}">
                <a16:creationId xmlns:a16="http://schemas.microsoft.com/office/drawing/2014/main" id="{72D69EEA-BCDC-1E8E-9730-15B5F91784AC}"/>
              </a:ext>
            </a:extLst>
          </p:cNvPr>
          <p:cNvSpPr/>
          <p:nvPr/>
        </p:nvSpPr>
        <p:spPr>
          <a:xfrm>
            <a:off x="3879267" y="3323749"/>
            <a:ext cx="1429333" cy="59673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10 Gemeinden</a:t>
            </a:r>
            <a:endParaRPr lang="fr-CH" dirty="0"/>
          </a:p>
        </p:txBody>
      </p:sp>
      <p:sp>
        <p:nvSpPr>
          <p:cNvPr id="49" name="Rectangle 48">
            <a:extLst>
              <a:ext uri="{FF2B5EF4-FFF2-40B4-BE49-F238E27FC236}">
                <a16:creationId xmlns:a16="http://schemas.microsoft.com/office/drawing/2014/main" id="{390FB035-5D00-2155-7E9E-64D10C2E6E2C}"/>
              </a:ext>
            </a:extLst>
          </p:cNvPr>
          <p:cNvSpPr/>
          <p:nvPr/>
        </p:nvSpPr>
        <p:spPr>
          <a:xfrm>
            <a:off x="3879266" y="4383437"/>
            <a:ext cx="1429333" cy="59673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 Gemeinden</a:t>
            </a:r>
            <a:endParaRPr lang="fr-CH" dirty="0"/>
          </a:p>
        </p:txBody>
      </p:sp>
    </p:spTree>
    <p:extLst>
      <p:ext uri="{BB962C8B-B14F-4D97-AF65-F5344CB8AC3E}">
        <p14:creationId xmlns:p14="http://schemas.microsoft.com/office/powerpoint/2010/main" val="287223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57ACC2-C0AF-6D52-0A56-301B7E91F1B0}"/>
              </a:ext>
            </a:extLst>
          </p:cNvPr>
          <p:cNvSpPr>
            <a:spLocks noGrp="1"/>
          </p:cNvSpPr>
          <p:nvPr>
            <p:ph type="title"/>
          </p:nvPr>
        </p:nvSpPr>
        <p:spPr/>
        <p:txBody>
          <a:bodyPr/>
          <a:lstStyle/>
          <a:p>
            <a:r>
              <a:rPr lang="fr-FR" dirty="0"/>
              <a:t>Vorstellung von </a:t>
            </a:r>
            <a:r>
              <a:rPr lang="fr-FR" i="1" dirty="0" err="1"/>
              <a:t>Arcia – </a:t>
            </a:r>
            <a:r>
              <a:rPr lang="fr-FR" i="1" dirty="0"/>
              <a:t>Kulturregion</a:t>
            </a:r>
            <a:endParaRPr lang="fr-CH" i="1" dirty="0"/>
          </a:p>
        </p:txBody>
      </p:sp>
      <p:sp>
        <p:nvSpPr>
          <p:cNvPr id="4" name="ZoneTexte 3">
            <a:extLst>
              <a:ext uri="{FF2B5EF4-FFF2-40B4-BE49-F238E27FC236}">
                <a16:creationId xmlns:a16="http://schemas.microsoft.com/office/drawing/2014/main" id="{2C32CD75-4C86-3320-623F-62313DD8A258}"/>
              </a:ext>
            </a:extLst>
          </p:cNvPr>
          <p:cNvSpPr txBox="1"/>
          <p:nvPr/>
        </p:nvSpPr>
        <p:spPr>
          <a:xfrm>
            <a:off x="875307" y="3427314"/>
            <a:ext cx="2341181" cy="646331"/>
          </a:xfrm>
          <a:prstGeom prst="rect">
            <a:avLst/>
          </a:prstGeom>
          <a:solidFill>
            <a:srgbClr val="E48312"/>
          </a:solidFill>
          <a:ln w="15875" cap="flat" cmpd="sng" algn="ctr">
            <a:solidFill>
              <a:srgbClr val="E48312">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Agglo – Kulturförderung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F8F38D21-A2E7-AF11-CBBC-B8912DABA245}"/>
              </a:ext>
            </a:extLst>
          </p:cNvPr>
          <p:cNvSpPr txBox="1"/>
          <p:nvPr/>
        </p:nvSpPr>
        <p:spPr>
          <a:xfrm>
            <a:off x="875305" y="4422987"/>
            <a:ext cx="2341181" cy="369332"/>
          </a:xfrm>
          <a:prstGeom prst="rect">
            <a:avLst/>
          </a:prstGeom>
          <a:solidFill>
            <a:srgbClr val="BD582C"/>
          </a:solidFill>
          <a:ln w="15875" cap="flat" cmpd="sng" algn="ctr">
            <a:solidFill>
              <a:srgbClr val="BD582C">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Coriolis Infrastruktur</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ZoneTexte 5">
            <a:extLst>
              <a:ext uri="{FF2B5EF4-FFF2-40B4-BE49-F238E27FC236}">
                <a16:creationId xmlns:a16="http://schemas.microsoft.com/office/drawing/2014/main" id="{CF7D91F2-680A-4F64-DE60-DC69457554CA}"/>
              </a:ext>
            </a:extLst>
          </p:cNvPr>
          <p:cNvSpPr txBox="1"/>
          <p:nvPr/>
        </p:nvSpPr>
        <p:spPr>
          <a:xfrm>
            <a:off x="875305" y="2203053"/>
            <a:ext cx="2341181" cy="369332"/>
          </a:xfrm>
          <a:prstGeom prst="rect">
            <a:avLst/>
          </a:prstGeom>
          <a:solidFill>
            <a:srgbClr val="C2BC80"/>
          </a:solidFill>
          <a:ln w="15875" cap="flat" cmpd="sng" algn="ctr">
            <a:solidFill>
              <a:srgbClr val="C2BC8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Stadt und Gemeinden</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ZoneTexte 6">
            <a:extLst>
              <a:ext uri="{FF2B5EF4-FFF2-40B4-BE49-F238E27FC236}">
                <a16:creationId xmlns:a16="http://schemas.microsoft.com/office/drawing/2014/main" id="{0186AC09-BD28-EC8F-D84B-9B9AA49437ED}"/>
              </a:ext>
            </a:extLst>
          </p:cNvPr>
          <p:cNvSpPr txBox="1"/>
          <p:nvPr/>
        </p:nvSpPr>
        <p:spPr>
          <a:xfrm>
            <a:off x="875305" y="5604509"/>
            <a:ext cx="2341181" cy="369332"/>
          </a:xfrm>
          <a:prstGeom prst="rect">
            <a:avLst/>
          </a:prstGeom>
          <a:solidFill>
            <a:srgbClr val="865640"/>
          </a:solidFill>
          <a:ln w="15875" cap="flat" cmpd="sng" algn="ctr">
            <a:solidFill>
              <a:srgbClr val="86564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Kanton Freiburg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ZoneTexte 7">
            <a:extLst>
              <a:ext uri="{FF2B5EF4-FFF2-40B4-BE49-F238E27FC236}">
                <a16:creationId xmlns:a16="http://schemas.microsoft.com/office/drawing/2014/main" id="{60ABFD04-02FD-1BAE-C526-CC88E265F6EB}"/>
              </a:ext>
            </a:extLst>
          </p:cNvPr>
          <p:cNvSpPr txBox="1"/>
          <p:nvPr/>
        </p:nvSpPr>
        <p:spPr>
          <a:xfrm>
            <a:off x="8003357" y="2075636"/>
            <a:ext cx="3316601" cy="646331"/>
          </a:xfrm>
          <a:prstGeom prst="rect">
            <a:avLst/>
          </a:prstGeom>
          <a:gradFill rotWithShape="1">
            <a:gsLst>
              <a:gs pos="0">
                <a:srgbClr val="C2BC80">
                  <a:tint val="65000"/>
                  <a:shade val="92000"/>
                  <a:satMod val="130000"/>
                </a:srgbClr>
              </a:gs>
              <a:gs pos="45000">
                <a:srgbClr val="C2BC80">
                  <a:tint val="60000"/>
                  <a:shade val="99000"/>
                  <a:satMod val="120000"/>
                </a:srgbClr>
              </a:gs>
              <a:gs pos="100000">
                <a:srgbClr val="C2BC80">
                  <a:tint val="55000"/>
                  <a:satMod val="140000"/>
                </a:srgbClr>
              </a:gs>
            </a:gsLst>
            <a:path path="circle">
              <a:fillToRect l="100000" t="100000" r="100000" b="100000"/>
            </a:path>
          </a:gradFill>
          <a:ln w="12700" cap="flat" cmpd="sng" algn="ctr">
            <a:solidFill>
              <a:srgbClr val="C2BC80"/>
            </a:solidFill>
            <a:prstDash val="solid"/>
          </a:ln>
          <a:effectLst/>
        </p:spPr>
        <p:txBody>
          <a:bodyPr wrap="square" rtlCol="0">
            <a:spAutoFit/>
          </a:bodyPr>
          <a:lstStyle/>
          <a:p>
            <a:pPr lvl="0" defTabSz="457200">
              <a:defRPr/>
            </a:pPr>
            <a:r>
              <a:rPr lang="fr-FR" kern="0" dirty="0">
                <a:solidFill>
                  <a:srgbClr val="000000"/>
                </a:solidFill>
                <a:latin typeface="Calibri" panose="020F0502020204030204"/>
              </a:rPr>
              <a:t>Lokale Kulturarbeit + lokale Kulturinfrastruktur</a:t>
            </a:r>
            <a:endParaRPr lang="fr-CH" kern="0" dirty="0">
              <a:solidFill>
                <a:srgbClr val="000000"/>
              </a:solidFill>
              <a:latin typeface="Calibri" panose="020F0502020204030204"/>
            </a:endParaRPr>
          </a:p>
        </p:txBody>
      </p:sp>
      <p:sp>
        <p:nvSpPr>
          <p:cNvPr id="9" name="ZoneTexte 8">
            <a:extLst>
              <a:ext uri="{FF2B5EF4-FFF2-40B4-BE49-F238E27FC236}">
                <a16:creationId xmlns:a16="http://schemas.microsoft.com/office/drawing/2014/main" id="{161C2EB2-CFD4-A233-EDF2-9B8241F8CE68}"/>
              </a:ext>
            </a:extLst>
          </p:cNvPr>
          <p:cNvSpPr txBox="1"/>
          <p:nvPr/>
        </p:nvSpPr>
        <p:spPr>
          <a:xfrm>
            <a:off x="8000094" y="3723667"/>
            <a:ext cx="3316600" cy="923330"/>
          </a:xfrm>
          <a:prstGeom prst="rect">
            <a:avLst/>
          </a:prstGeom>
          <a:gradFill rotWithShape="1">
            <a:gsLst>
              <a:gs pos="0">
                <a:srgbClr val="BD582C">
                  <a:lumMod val="60000"/>
                  <a:lumOff val="40000"/>
                </a:srgbClr>
              </a:gs>
              <a:gs pos="51000">
                <a:srgbClr val="EAA772"/>
              </a:gs>
              <a:gs pos="100000">
                <a:srgbClr val="E48312">
                  <a:lumMod val="60000"/>
                  <a:lumOff val="40000"/>
                </a:srgbClr>
              </a:gs>
            </a:gsLst>
            <a:path path="circle">
              <a:fillToRect l="100000" t="100000" r="100000" b="100000"/>
            </a:path>
          </a:gradFill>
          <a:ln w="12700" cap="flat" cmpd="sng" algn="ctr">
            <a:solidFill>
              <a:srgbClr val="E48312"/>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Förderung der regionalen Kultur + Unterstützung regionaler Infrastrukturen</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10" name="ZoneTexte 9">
            <a:extLst>
              <a:ext uri="{FF2B5EF4-FFF2-40B4-BE49-F238E27FC236}">
                <a16:creationId xmlns:a16="http://schemas.microsoft.com/office/drawing/2014/main" id="{60E7B922-8050-E13B-5AC6-53646FCA022A}"/>
              </a:ext>
            </a:extLst>
          </p:cNvPr>
          <p:cNvSpPr txBox="1"/>
          <p:nvPr/>
        </p:nvSpPr>
        <p:spPr>
          <a:xfrm>
            <a:off x="8000093" y="5466009"/>
            <a:ext cx="3316600" cy="646331"/>
          </a:xfrm>
          <a:prstGeom prst="rect">
            <a:avLst/>
          </a:prstGeom>
          <a:gradFill rotWithShape="1">
            <a:gsLst>
              <a:gs pos="0">
                <a:srgbClr val="865640">
                  <a:tint val="65000"/>
                  <a:shade val="92000"/>
                  <a:satMod val="130000"/>
                </a:srgbClr>
              </a:gs>
              <a:gs pos="45000">
                <a:srgbClr val="865640">
                  <a:tint val="60000"/>
                  <a:shade val="99000"/>
                  <a:satMod val="120000"/>
                </a:srgbClr>
              </a:gs>
              <a:gs pos="100000">
                <a:srgbClr val="865640">
                  <a:tint val="55000"/>
                  <a:satMod val="140000"/>
                </a:srgbClr>
              </a:gs>
            </a:gsLst>
            <a:path path="circle">
              <a:fillToRect l="100000" t="100000" r="100000" b="100000"/>
            </a:path>
          </a:gradFill>
          <a:ln w="12700" cap="flat" cmpd="sng" algn="ctr">
            <a:solidFill>
              <a:srgbClr val="865640"/>
            </a:solidFill>
            <a:prstDash val="solid"/>
          </a:ln>
          <a:effectLst/>
        </p:spPr>
        <p:txBody>
          <a:bodyPr wrap="square" rtlCol="0">
            <a:spAutoFit/>
          </a:bodyPr>
          <a:lstStyle/>
          <a:p>
            <a:pPr lvl="0" defTabSz="457200">
              <a:defRPr/>
            </a:pPr>
            <a:r>
              <a:rPr lang="fr-FR" kern="0" dirty="0">
                <a:solidFill>
                  <a:srgbClr val="000000"/>
                </a:solidFill>
                <a:latin typeface="Calibri" panose="020F0502020204030204"/>
              </a:rPr>
              <a:t>Professionelles künstlerisches Schaffen</a:t>
            </a:r>
            <a:endParaRPr lang="fr-CH" kern="0" dirty="0">
              <a:solidFill>
                <a:srgbClr val="000000"/>
              </a:solidFill>
              <a:latin typeface="Calibri" panose="020F0502020204030204"/>
            </a:endParaRPr>
          </a:p>
        </p:txBody>
      </p:sp>
      <p:sp>
        <p:nvSpPr>
          <p:cNvPr id="11" name="ZoneTexte 10">
            <a:extLst>
              <a:ext uri="{FF2B5EF4-FFF2-40B4-BE49-F238E27FC236}">
                <a16:creationId xmlns:a16="http://schemas.microsoft.com/office/drawing/2014/main" id="{D5695056-9E98-51C3-9183-3DC1593C7F7A}"/>
              </a:ext>
            </a:extLst>
          </p:cNvPr>
          <p:cNvSpPr txBox="1"/>
          <p:nvPr/>
        </p:nvSpPr>
        <p:spPr>
          <a:xfrm>
            <a:off x="846948" y="1733121"/>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Lokale Ebene</a:t>
            </a:r>
            <a:endParaRPr lang="fr-CH" b="1" dirty="0">
              <a:solidFill>
                <a:srgbClr val="000000"/>
              </a:solidFill>
              <a:latin typeface="Calibri" panose="020F0502020204030204"/>
            </a:endParaRPr>
          </a:p>
        </p:txBody>
      </p:sp>
      <p:cxnSp>
        <p:nvCxnSpPr>
          <p:cNvPr id="12" name="Connecteur droit avec flèche 11">
            <a:extLst>
              <a:ext uri="{FF2B5EF4-FFF2-40B4-BE49-F238E27FC236}">
                <a16:creationId xmlns:a16="http://schemas.microsoft.com/office/drawing/2014/main" id="{ED711DB7-A6EA-D484-784C-8EFBB98B6CB9}"/>
              </a:ext>
            </a:extLst>
          </p:cNvPr>
          <p:cNvCxnSpPr>
            <a:cxnSpLocks/>
            <a:stCxn id="7" idx="3"/>
            <a:endCxn id="10" idx="1"/>
          </p:cNvCxnSpPr>
          <p:nvPr/>
        </p:nvCxnSpPr>
        <p:spPr>
          <a:xfrm>
            <a:off x="3216486" y="5789175"/>
            <a:ext cx="4783607" cy="0"/>
          </a:xfrm>
          <a:prstGeom prst="straightConnector1">
            <a:avLst/>
          </a:prstGeom>
          <a:noFill/>
          <a:ln w="12700" cap="flat" cmpd="sng" algn="ctr">
            <a:solidFill>
              <a:srgbClr val="865640"/>
            </a:solidFill>
            <a:prstDash val="solid"/>
            <a:tailEnd type="triangle"/>
          </a:ln>
          <a:effectLst/>
        </p:spPr>
      </p:cxnSp>
      <p:sp>
        <p:nvSpPr>
          <p:cNvPr id="13" name="ZoneTexte 12">
            <a:extLst>
              <a:ext uri="{FF2B5EF4-FFF2-40B4-BE49-F238E27FC236}">
                <a16:creationId xmlns:a16="http://schemas.microsoft.com/office/drawing/2014/main" id="{2330C797-9C06-5D0F-9D54-B340C6306D79}"/>
              </a:ext>
            </a:extLst>
          </p:cNvPr>
          <p:cNvSpPr txBox="1"/>
          <p:nvPr/>
        </p:nvSpPr>
        <p:spPr>
          <a:xfrm>
            <a:off x="846948" y="2961247"/>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Regionale Ebene</a:t>
            </a:r>
            <a:endParaRPr lang="fr-CH" b="1" dirty="0">
              <a:solidFill>
                <a:srgbClr val="000000"/>
              </a:solidFill>
              <a:latin typeface="Calibri" panose="020F0502020204030204"/>
            </a:endParaRPr>
          </a:p>
        </p:txBody>
      </p:sp>
      <p:cxnSp>
        <p:nvCxnSpPr>
          <p:cNvPr id="14" name="Connecteur droit 13">
            <a:extLst>
              <a:ext uri="{FF2B5EF4-FFF2-40B4-BE49-F238E27FC236}">
                <a16:creationId xmlns:a16="http://schemas.microsoft.com/office/drawing/2014/main" id="{1C37E80B-99F8-35BF-028A-F0E259AD804B}"/>
              </a:ext>
            </a:extLst>
          </p:cNvPr>
          <p:cNvCxnSpPr>
            <a:cxnSpLocks/>
            <a:stCxn id="4" idx="3"/>
          </p:cNvCxnSpPr>
          <p:nvPr/>
        </p:nvCxnSpPr>
        <p:spPr>
          <a:xfrm flipV="1">
            <a:off x="3216488" y="3750479"/>
            <a:ext cx="321097" cy="1"/>
          </a:xfrm>
          <a:prstGeom prst="line">
            <a:avLst/>
          </a:prstGeom>
          <a:noFill/>
          <a:ln w="12700" cap="flat" cmpd="sng" algn="ctr">
            <a:solidFill>
              <a:srgbClr val="E48312"/>
            </a:solidFill>
            <a:prstDash val="solid"/>
          </a:ln>
          <a:effectLst/>
        </p:spPr>
      </p:cxnSp>
      <p:cxnSp>
        <p:nvCxnSpPr>
          <p:cNvPr id="15" name="Connecteur droit 14">
            <a:extLst>
              <a:ext uri="{FF2B5EF4-FFF2-40B4-BE49-F238E27FC236}">
                <a16:creationId xmlns:a16="http://schemas.microsoft.com/office/drawing/2014/main" id="{1CD5D932-1A6B-8395-0F03-8EE501A5363C}"/>
              </a:ext>
            </a:extLst>
          </p:cNvPr>
          <p:cNvCxnSpPr>
            <a:cxnSpLocks/>
            <a:stCxn id="5" idx="3"/>
          </p:cNvCxnSpPr>
          <p:nvPr/>
        </p:nvCxnSpPr>
        <p:spPr>
          <a:xfrm>
            <a:off x="3216486" y="4607653"/>
            <a:ext cx="321098" cy="0"/>
          </a:xfrm>
          <a:prstGeom prst="line">
            <a:avLst/>
          </a:prstGeom>
          <a:noFill/>
          <a:ln w="12700" cap="flat" cmpd="sng" algn="ctr">
            <a:solidFill>
              <a:srgbClr val="E48312"/>
            </a:solidFill>
            <a:prstDash val="solid"/>
          </a:ln>
          <a:effectLst/>
        </p:spPr>
      </p:cxnSp>
      <p:cxnSp>
        <p:nvCxnSpPr>
          <p:cNvPr id="16" name="Connecteur droit 15">
            <a:extLst>
              <a:ext uri="{FF2B5EF4-FFF2-40B4-BE49-F238E27FC236}">
                <a16:creationId xmlns:a16="http://schemas.microsoft.com/office/drawing/2014/main" id="{9BA349B2-3B24-9620-1267-A970AB09A07E}"/>
              </a:ext>
            </a:extLst>
          </p:cNvPr>
          <p:cNvCxnSpPr>
            <a:cxnSpLocks/>
          </p:cNvCxnSpPr>
          <p:nvPr/>
        </p:nvCxnSpPr>
        <p:spPr>
          <a:xfrm>
            <a:off x="3537584" y="3750479"/>
            <a:ext cx="0" cy="857174"/>
          </a:xfrm>
          <a:prstGeom prst="line">
            <a:avLst/>
          </a:prstGeom>
          <a:noFill/>
          <a:ln w="12700" cap="flat" cmpd="sng" algn="ctr">
            <a:solidFill>
              <a:srgbClr val="E48312"/>
            </a:solidFill>
            <a:prstDash val="solid"/>
          </a:ln>
          <a:effectLst/>
        </p:spPr>
      </p:cxnSp>
      <p:cxnSp>
        <p:nvCxnSpPr>
          <p:cNvPr id="17" name="Connecteur droit 16">
            <a:extLst>
              <a:ext uri="{FF2B5EF4-FFF2-40B4-BE49-F238E27FC236}">
                <a16:creationId xmlns:a16="http://schemas.microsoft.com/office/drawing/2014/main" id="{5212BF0C-CC1A-D050-E1FF-3C36C6BCB367}"/>
              </a:ext>
            </a:extLst>
          </p:cNvPr>
          <p:cNvCxnSpPr>
            <a:cxnSpLocks/>
            <a:endCxn id="18" idx="1"/>
          </p:cNvCxnSpPr>
          <p:nvPr/>
        </p:nvCxnSpPr>
        <p:spPr>
          <a:xfrm flipV="1">
            <a:off x="3537584" y="4185332"/>
            <a:ext cx="2264369" cy="10041"/>
          </a:xfrm>
          <a:prstGeom prst="line">
            <a:avLst/>
          </a:prstGeom>
          <a:noFill/>
          <a:ln w="12700" cap="flat" cmpd="sng" algn="ctr">
            <a:solidFill>
              <a:srgbClr val="E48312"/>
            </a:solidFill>
            <a:prstDash val="solid"/>
          </a:ln>
          <a:effectLst/>
        </p:spPr>
      </p:cxnSp>
      <p:sp>
        <p:nvSpPr>
          <p:cNvPr id="18" name="ZoneTexte 17">
            <a:extLst>
              <a:ext uri="{FF2B5EF4-FFF2-40B4-BE49-F238E27FC236}">
                <a16:creationId xmlns:a16="http://schemas.microsoft.com/office/drawing/2014/main" id="{5D111DEE-8D97-5FAE-69A0-FD9BDCA957DB}"/>
              </a:ext>
            </a:extLst>
          </p:cNvPr>
          <p:cNvSpPr txBox="1"/>
          <p:nvPr/>
        </p:nvSpPr>
        <p:spPr>
          <a:xfrm>
            <a:off x="5801953" y="3723667"/>
            <a:ext cx="1754547" cy="923330"/>
          </a:xfrm>
          <a:prstGeom prst="rect">
            <a:avLst/>
          </a:prstGeom>
          <a:gradFill flip="none" rotWithShape="1">
            <a:gsLst>
              <a:gs pos="0">
                <a:srgbClr val="BD582C">
                  <a:lumMod val="67000"/>
                </a:srgbClr>
              </a:gs>
              <a:gs pos="31000">
                <a:srgbClr val="BD582C">
                  <a:lumMod val="97000"/>
                  <a:lumOff val="3000"/>
                </a:srgbClr>
              </a:gs>
              <a:gs pos="100000">
                <a:srgbClr val="E48312"/>
              </a:gs>
            </a:gsLst>
            <a:lin ang="16200000" scaled="1"/>
            <a:tileRect/>
          </a:gradFill>
          <a:ln>
            <a:noFill/>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1" u="none" strike="noStrike" kern="0" cap="none" spc="0" normalizeH="0" baseline="0" noProof="0" dirty="0" err="1">
                <a:ln>
                  <a:noFill/>
                </a:ln>
                <a:solidFill>
                  <a:prstClr val="white"/>
                </a:solidFill>
                <a:effectLst/>
                <a:uLnTx/>
                <a:uFillTx/>
                <a:latin typeface="Calibri" panose="020F0502020204030204"/>
                <a:ea typeface="+mn-ea"/>
                <a:cs typeface="+mn-cs"/>
              </a:rPr>
              <a:t>Arcia Kulturregion </a:t>
            </a:r>
            <a:r>
              <a:rPr kumimoji="0" lang="fr-FR" sz="1800" b="0" u="none" strike="noStrike" kern="0" cap="none" spc="0" normalizeH="0" baseline="0" noProof="0" dirty="0">
                <a:ln>
                  <a:noFill/>
                </a:ln>
                <a:solidFill>
                  <a:prstClr val="white"/>
                </a:solidFill>
                <a:effectLst/>
                <a:uLnTx/>
                <a:uFillTx/>
                <a:latin typeface="Calibri" panose="020F0502020204030204"/>
                <a:ea typeface="+mn-ea"/>
                <a:cs typeface="+mn-cs"/>
              </a:rPr>
              <a:t>(= 22 Gemeinden)</a:t>
            </a:r>
            <a:endParaRPr kumimoji="0" lang="fr-CH" sz="1800" b="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9" name="ZoneTexte 18">
            <a:extLst>
              <a:ext uri="{FF2B5EF4-FFF2-40B4-BE49-F238E27FC236}">
                <a16:creationId xmlns:a16="http://schemas.microsoft.com/office/drawing/2014/main" id="{A7A5A045-50E2-2E01-EFFB-B102B977E550}"/>
              </a:ext>
            </a:extLst>
          </p:cNvPr>
          <p:cNvSpPr txBox="1"/>
          <p:nvPr/>
        </p:nvSpPr>
        <p:spPr>
          <a:xfrm>
            <a:off x="846948" y="5141660"/>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Kantonale Ebene</a:t>
            </a:r>
            <a:endParaRPr lang="fr-CH" b="1" dirty="0">
              <a:solidFill>
                <a:srgbClr val="000000"/>
              </a:solidFill>
              <a:latin typeface="Calibri" panose="020F0502020204030204"/>
            </a:endParaRPr>
          </a:p>
        </p:txBody>
      </p:sp>
      <p:cxnSp>
        <p:nvCxnSpPr>
          <p:cNvPr id="20" name="Connecteur droit 19">
            <a:extLst>
              <a:ext uri="{FF2B5EF4-FFF2-40B4-BE49-F238E27FC236}">
                <a16:creationId xmlns:a16="http://schemas.microsoft.com/office/drawing/2014/main" id="{F8E8EA96-9106-1476-4997-DF07038CF96E}"/>
              </a:ext>
            </a:extLst>
          </p:cNvPr>
          <p:cNvCxnSpPr>
            <a:cxnSpLocks/>
          </p:cNvCxnSpPr>
          <p:nvPr/>
        </p:nvCxnSpPr>
        <p:spPr>
          <a:xfrm>
            <a:off x="640061" y="2875930"/>
            <a:ext cx="10439400" cy="7620"/>
          </a:xfrm>
          <a:prstGeom prst="line">
            <a:avLst/>
          </a:prstGeom>
          <a:noFill/>
          <a:ln w="19050" cap="flat" cmpd="sng" algn="ctr">
            <a:solidFill>
              <a:srgbClr val="000000"/>
            </a:solidFill>
            <a:prstDash val="dash"/>
            <a:round/>
            <a:headEnd type="none" w="med" len="med"/>
            <a:tailEnd type="none" w="med" len="med"/>
          </a:ln>
          <a:effectLst/>
        </p:spPr>
      </p:cxnSp>
      <p:cxnSp>
        <p:nvCxnSpPr>
          <p:cNvPr id="21" name="Connecteur droit 20">
            <a:extLst>
              <a:ext uri="{FF2B5EF4-FFF2-40B4-BE49-F238E27FC236}">
                <a16:creationId xmlns:a16="http://schemas.microsoft.com/office/drawing/2014/main" id="{EEB52A25-59B9-4CF4-7DBC-C418AE47DADD}"/>
              </a:ext>
            </a:extLst>
          </p:cNvPr>
          <p:cNvCxnSpPr>
            <a:cxnSpLocks/>
          </p:cNvCxnSpPr>
          <p:nvPr/>
        </p:nvCxnSpPr>
        <p:spPr>
          <a:xfrm>
            <a:off x="640061" y="5019933"/>
            <a:ext cx="10439400" cy="7620"/>
          </a:xfrm>
          <a:prstGeom prst="line">
            <a:avLst/>
          </a:prstGeom>
          <a:noFill/>
          <a:ln w="19050" cap="flat" cmpd="sng" algn="ctr">
            <a:solidFill>
              <a:srgbClr val="000000"/>
            </a:solidFill>
            <a:prstDash val="dash"/>
            <a:round/>
            <a:headEnd type="none" w="med" len="med"/>
            <a:tailEnd type="none" w="med" len="med"/>
          </a:ln>
          <a:effectLst/>
        </p:spPr>
      </p:cxnSp>
      <p:cxnSp>
        <p:nvCxnSpPr>
          <p:cNvPr id="22" name="Connecteur droit avec flèche 21">
            <a:extLst>
              <a:ext uri="{FF2B5EF4-FFF2-40B4-BE49-F238E27FC236}">
                <a16:creationId xmlns:a16="http://schemas.microsoft.com/office/drawing/2014/main" id="{98D1D4C0-5B0C-1D6A-9EA2-E27B2A665F63}"/>
              </a:ext>
            </a:extLst>
          </p:cNvPr>
          <p:cNvCxnSpPr>
            <a:cxnSpLocks/>
            <a:endCxn id="8" idx="1"/>
          </p:cNvCxnSpPr>
          <p:nvPr/>
        </p:nvCxnSpPr>
        <p:spPr>
          <a:xfrm>
            <a:off x="3207187" y="2397751"/>
            <a:ext cx="4796170" cy="1051"/>
          </a:xfrm>
          <a:prstGeom prst="straightConnector1">
            <a:avLst/>
          </a:prstGeom>
          <a:noFill/>
          <a:ln w="12700" cap="flat" cmpd="sng" algn="ctr">
            <a:solidFill>
              <a:srgbClr val="C2BC80"/>
            </a:solidFill>
            <a:prstDash val="solid"/>
            <a:tailEnd type="triangle"/>
          </a:ln>
          <a:effectLst/>
        </p:spPr>
      </p:cxnSp>
      <p:cxnSp>
        <p:nvCxnSpPr>
          <p:cNvPr id="23" name="Connecteur droit avec flèche 22">
            <a:extLst>
              <a:ext uri="{FF2B5EF4-FFF2-40B4-BE49-F238E27FC236}">
                <a16:creationId xmlns:a16="http://schemas.microsoft.com/office/drawing/2014/main" id="{18EFE6C3-0320-4206-21D7-FA63B6430D58}"/>
              </a:ext>
            </a:extLst>
          </p:cNvPr>
          <p:cNvCxnSpPr>
            <a:cxnSpLocks/>
            <a:stCxn id="18" idx="3"/>
            <a:endCxn id="9" idx="1"/>
          </p:cNvCxnSpPr>
          <p:nvPr/>
        </p:nvCxnSpPr>
        <p:spPr>
          <a:xfrm>
            <a:off x="7556500" y="4185332"/>
            <a:ext cx="443594" cy="0"/>
          </a:xfrm>
          <a:prstGeom prst="straightConnector1">
            <a:avLst/>
          </a:prstGeom>
          <a:noFill/>
          <a:ln w="12700" cap="flat" cmpd="sng" algn="ctr">
            <a:solidFill>
              <a:srgbClr val="E48312"/>
            </a:solidFill>
            <a:prstDash val="solid"/>
            <a:tailEnd type="triangle"/>
          </a:ln>
          <a:effectLst/>
        </p:spPr>
      </p:cxnSp>
      <p:sp>
        <p:nvSpPr>
          <p:cNvPr id="25" name="Rectangle 24">
            <a:extLst>
              <a:ext uri="{FF2B5EF4-FFF2-40B4-BE49-F238E27FC236}">
                <a16:creationId xmlns:a16="http://schemas.microsoft.com/office/drawing/2014/main" id="{05734293-2514-C96A-B167-F9A6469A863A}"/>
              </a:ext>
            </a:extLst>
          </p:cNvPr>
          <p:cNvSpPr/>
          <p:nvPr/>
        </p:nvSpPr>
        <p:spPr>
          <a:xfrm>
            <a:off x="3976028" y="3862619"/>
            <a:ext cx="1366575" cy="631089"/>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t>+ 12 neue Gemeinden</a:t>
            </a:r>
            <a:endParaRPr lang="fr-CH" sz="1400" dirty="0"/>
          </a:p>
        </p:txBody>
      </p:sp>
      <p:sp>
        <p:nvSpPr>
          <p:cNvPr id="38" name="ZoneTexte 37">
            <a:extLst>
              <a:ext uri="{FF2B5EF4-FFF2-40B4-BE49-F238E27FC236}">
                <a16:creationId xmlns:a16="http://schemas.microsoft.com/office/drawing/2014/main" id="{87208701-A41B-1670-98F8-D91C91AFAFFE}"/>
              </a:ext>
            </a:extLst>
          </p:cNvPr>
          <p:cNvSpPr txBox="1"/>
          <p:nvPr/>
        </p:nvSpPr>
        <p:spPr>
          <a:xfrm>
            <a:off x="7834489" y="1599539"/>
            <a:ext cx="3519311" cy="369332"/>
          </a:xfrm>
          <a:prstGeom prst="rect">
            <a:avLst/>
          </a:prstGeom>
          <a:noFill/>
        </p:spPr>
        <p:txBody>
          <a:bodyPr wrap="square" rtlCol="0">
            <a:spAutoFit/>
          </a:bodyPr>
          <a:lstStyle/>
          <a:p>
            <a:pPr defTabSz="457200"/>
            <a:r>
              <a:rPr lang="fr-FR" b="1" dirty="0">
                <a:solidFill>
                  <a:srgbClr val="000000"/>
                </a:solidFill>
                <a:latin typeface="Calibri" panose="020F0502020204030204"/>
              </a:rPr>
              <a:t>Sind unter anderem zuständig für: </a:t>
            </a:r>
            <a:endParaRPr lang="fr-CH" b="1" dirty="0">
              <a:solidFill>
                <a:srgbClr val="000000"/>
              </a:solidFill>
              <a:latin typeface="Calibri" panose="020F0502020204030204"/>
            </a:endParaRPr>
          </a:p>
        </p:txBody>
      </p:sp>
    </p:spTree>
    <p:extLst>
      <p:ext uri="{BB962C8B-B14F-4D97-AF65-F5344CB8AC3E}">
        <p14:creationId xmlns:p14="http://schemas.microsoft.com/office/powerpoint/2010/main" val="39951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88DA59E-43F4-2C3B-6C7C-9FCDC3973C83}"/>
              </a:ext>
            </a:extLst>
          </p:cNvPr>
          <p:cNvSpPr/>
          <p:nvPr/>
        </p:nvSpPr>
        <p:spPr>
          <a:xfrm>
            <a:off x="850014" y="552620"/>
            <a:ext cx="10491971" cy="6177202"/>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H" sz="20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Rectangle : coins arrondis 2">
            <a:extLst>
              <a:ext uri="{FF2B5EF4-FFF2-40B4-BE49-F238E27FC236}">
                <a16:creationId xmlns:a16="http://schemas.microsoft.com/office/drawing/2014/main" id="{4A091148-5F6A-BC33-2289-9829968CDA07}"/>
              </a:ext>
            </a:extLst>
          </p:cNvPr>
          <p:cNvSpPr/>
          <p:nvPr/>
        </p:nvSpPr>
        <p:spPr>
          <a:xfrm>
            <a:off x="2111964" y="4838628"/>
            <a:ext cx="8970579" cy="1813035"/>
          </a:xfrm>
          <a:prstGeom prst="roundRect">
            <a:avLst/>
          </a:prstGeom>
          <a:solidFill>
            <a:srgbClr val="FBDE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Allgemeine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Finanzietung</a:t>
            </a: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 der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Kultur</a:t>
            </a:r>
            <a:endPar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Beitrag: Fr. 5.-/Einwohner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Leistungen: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Beratung für Vereine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Kostenloser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kultureller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Anlass</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für die Bevölkerung</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Weitere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Leistungen</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sind</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vorstellbar</a:t>
            </a:r>
            <a:endPar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9" name="Rectangle : coins arrondis 8">
            <a:extLst>
              <a:ext uri="{FF2B5EF4-FFF2-40B4-BE49-F238E27FC236}">
                <a16:creationId xmlns:a16="http://schemas.microsoft.com/office/drawing/2014/main" id="{F2440F4F-6379-D319-3B54-0D2CB8C41842}"/>
              </a:ext>
            </a:extLst>
          </p:cNvPr>
          <p:cNvSpPr/>
          <p:nvPr/>
        </p:nvSpPr>
        <p:spPr>
          <a:xfrm>
            <a:off x="2111964" y="2652083"/>
            <a:ext cx="5689207" cy="1980369"/>
          </a:xfrm>
          <a:prstGeom prst="round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 1 – Förderung kultureller Aktivitäten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Beitrag: max. Fr. 30.–/Einwohner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Leistungen: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Subventionen für Kulturunternehmen</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Zugang</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zur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Kultur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für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Schulen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fördern</a:t>
            </a:r>
            <a:endPar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Kostenloses</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Kultur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-AG für 18-Jährige</a:t>
            </a:r>
            <a:endParaRPr kumimoji="0" lang="fr-CH" sz="16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10" name="Rectangle : coins arrondis 9">
            <a:extLst>
              <a:ext uri="{FF2B5EF4-FFF2-40B4-BE49-F238E27FC236}">
                <a16:creationId xmlns:a16="http://schemas.microsoft.com/office/drawing/2014/main" id="{9194B26B-9D79-EF7E-4942-2FAF92835161}"/>
              </a:ext>
            </a:extLst>
          </p:cNvPr>
          <p:cNvSpPr/>
          <p:nvPr/>
        </p:nvSpPr>
        <p:spPr>
          <a:xfrm>
            <a:off x="2111964" y="641201"/>
            <a:ext cx="5689207" cy="1799709"/>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 2 –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vertieft</a:t>
            </a: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 Förderung kultureller Aktivitäten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Beitrag: max. Fr. 25.–/Einwohner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Leistungen: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Vorzugspreise</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für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Eintritte</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und</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Abonnements in den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Theatern</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Equilibre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und</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Nuithonie</a:t>
            </a:r>
            <a:endPar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13" name="Rectangle : coins arrondis 12">
            <a:extLst>
              <a:ext uri="{FF2B5EF4-FFF2-40B4-BE49-F238E27FC236}">
                <a16:creationId xmlns:a16="http://schemas.microsoft.com/office/drawing/2014/main" id="{6DD2ED18-BF63-D8DD-BA14-A52E5587D4D1}"/>
              </a:ext>
            </a:extLst>
          </p:cNvPr>
          <p:cNvSpPr/>
          <p:nvPr/>
        </p:nvSpPr>
        <p:spPr>
          <a:xfrm>
            <a:off x="7990102" y="738235"/>
            <a:ext cx="3177282" cy="3858458"/>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  3 –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Unterstützung</a:t>
            </a: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kultureller</a:t>
            </a: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2400" b="1"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Infrastrukturen</a:t>
            </a:r>
            <a:endPar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Beitrag: max. Fr. 10.-/Einwohner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H" sz="18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Leistungen: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Subventionen</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für</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kulturelle</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Infrastrukturent</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und</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Einrichtungen</a:t>
            </a: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der Region</a:t>
            </a:r>
            <a:endParaRPr kumimoji="0" lang="fr-CH" sz="16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cxnSp>
        <p:nvCxnSpPr>
          <p:cNvPr id="14" name="Connecteur droit avec flèche 13">
            <a:extLst>
              <a:ext uri="{FF2B5EF4-FFF2-40B4-BE49-F238E27FC236}">
                <a16:creationId xmlns:a16="http://schemas.microsoft.com/office/drawing/2014/main" id="{D3EC8C75-D6E3-C347-1402-464278CE9FD2}"/>
              </a:ext>
            </a:extLst>
          </p:cNvPr>
          <p:cNvCxnSpPr>
            <a:cxnSpLocks/>
          </p:cNvCxnSpPr>
          <p:nvPr/>
        </p:nvCxnSpPr>
        <p:spPr>
          <a:xfrm flipV="1">
            <a:off x="9578743" y="4596693"/>
            <a:ext cx="0" cy="24193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Rectangle 14">
            <a:extLst>
              <a:ext uri="{FF2B5EF4-FFF2-40B4-BE49-F238E27FC236}">
                <a16:creationId xmlns:a16="http://schemas.microsoft.com/office/drawing/2014/main" id="{92C8695B-8E5F-4737-B94E-5156D39E27A3}"/>
              </a:ext>
            </a:extLst>
          </p:cNvPr>
          <p:cNvSpPr/>
          <p:nvPr/>
        </p:nvSpPr>
        <p:spPr>
          <a:xfrm rot="16200000">
            <a:off x="407384" y="5381350"/>
            <a:ext cx="1813036" cy="58712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Basisbeitrag</a:t>
            </a:r>
            <a:endPar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D6FAC2F4-B6F8-905E-A800-9AA793DD5080}"/>
              </a:ext>
            </a:extLst>
          </p:cNvPr>
          <p:cNvSpPr/>
          <p:nvPr/>
        </p:nvSpPr>
        <p:spPr>
          <a:xfrm rot="16200000">
            <a:off x="-494360" y="2358520"/>
            <a:ext cx="3616524" cy="58712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«À-la-carte»-</a:t>
            </a:r>
            <a:r>
              <a:rPr kumimoji="0" lang="fr-CH" sz="20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Angebote</a:t>
            </a:r>
            <a:endPar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cxnSp>
        <p:nvCxnSpPr>
          <p:cNvPr id="17" name="Connecteur droit avec flèche 16">
            <a:extLst>
              <a:ext uri="{FF2B5EF4-FFF2-40B4-BE49-F238E27FC236}">
                <a16:creationId xmlns:a16="http://schemas.microsoft.com/office/drawing/2014/main" id="{54E364B1-A49D-E58A-9943-CB9D7CE092EC}"/>
              </a:ext>
            </a:extLst>
          </p:cNvPr>
          <p:cNvCxnSpPr>
            <a:cxnSpLocks/>
          </p:cNvCxnSpPr>
          <p:nvPr/>
        </p:nvCxnSpPr>
        <p:spPr>
          <a:xfrm flipV="1">
            <a:off x="4956568" y="4593095"/>
            <a:ext cx="0" cy="2455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Connecteur droit avec flèche 17">
            <a:extLst>
              <a:ext uri="{FF2B5EF4-FFF2-40B4-BE49-F238E27FC236}">
                <a16:creationId xmlns:a16="http://schemas.microsoft.com/office/drawing/2014/main" id="{E3AA94FE-7878-23D1-85DC-1F92238E4068}"/>
              </a:ext>
            </a:extLst>
          </p:cNvPr>
          <p:cNvCxnSpPr>
            <a:cxnSpLocks/>
            <a:endCxn id="10" idx="2"/>
          </p:cNvCxnSpPr>
          <p:nvPr/>
        </p:nvCxnSpPr>
        <p:spPr>
          <a:xfrm flipV="1">
            <a:off x="4956568" y="2440910"/>
            <a:ext cx="0" cy="2111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9" name="ZoneTexte 11">
            <a:extLst>
              <a:ext uri="{FF2B5EF4-FFF2-40B4-BE49-F238E27FC236}">
                <a16:creationId xmlns:a16="http://schemas.microsoft.com/office/drawing/2014/main" id="{0C16103F-26D1-83D0-3A38-65894DF2BD0F}"/>
              </a:ext>
            </a:extLst>
          </p:cNvPr>
          <p:cNvSpPr txBox="1"/>
          <p:nvPr/>
        </p:nvSpPr>
        <p:spPr>
          <a:xfrm>
            <a:off x="850014" y="128179"/>
            <a:ext cx="5420412" cy="46166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CH" sz="2400" b="1" dirty="0"/>
              <a:t>ARCIA – KULTURREGION</a:t>
            </a:r>
          </a:p>
        </p:txBody>
      </p:sp>
    </p:spTree>
    <p:extLst>
      <p:ext uri="{BB962C8B-B14F-4D97-AF65-F5344CB8AC3E}">
        <p14:creationId xmlns:p14="http://schemas.microsoft.com/office/powerpoint/2010/main" val="1491718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F3B248-5452-1191-2575-00BB81CC8A24}"/>
              </a:ext>
            </a:extLst>
          </p:cNvPr>
          <p:cNvSpPr>
            <a:spLocks noGrp="1"/>
          </p:cNvSpPr>
          <p:nvPr>
            <p:ph type="title"/>
          </p:nvPr>
        </p:nvSpPr>
        <p:spPr/>
        <p:txBody>
          <a:bodyPr/>
          <a:lstStyle/>
          <a:p>
            <a:r>
              <a:rPr lang="fr-FR" dirty="0"/>
              <a:t>Die Organe des Vereins</a:t>
            </a:r>
            <a:endParaRPr lang="fr-CH" dirty="0"/>
          </a:p>
        </p:txBody>
      </p:sp>
      <p:sp>
        <p:nvSpPr>
          <p:cNvPr id="3" name="Espace réservé du contenu 2">
            <a:extLst>
              <a:ext uri="{FF2B5EF4-FFF2-40B4-BE49-F238E27FC236}">
                <a16:creationId xmlns:a16="http://schemas.microsoft.com/office/drawing/2014/main" id="{01AEE168-6090-3375-ED91-1B5763225A2E}"/>
              </a:ext>
            </a:extLst>
          </p:cNvPr>
          <p:cNvSpPr>
            <a:spLocks noGrp="1"/>
          </p:cNvSpPr>
          <p:nvPr>
            <p:ph idx="1"/>
          </p:nvPr>
        </p:nvSpPr>
        <p:spPr>
          <a:xfrm>
            <a:off x="838200" y="1463675"/>
            <a:ext cx="10515600" cy="5137150"/>
          </a:xfrm>
        </p:spPr>
        <p:txBody>
          <a:bodyPr>
            <a:normAutofit/>
          </a:bodyPr>
          <a:lstStyle/>
          <a:p>
            <a:r>
              <a:rPr lang="fr-FR" u="sng" dirty="0"/>
              <a:t>Vorstand: </a:t>
            </a:r>
          </a:p>
          <a:p>
            <a:pPr lvl="1"/>
            <a:r>
              <a:rPr lang="fr-FR" dirty="0"/>
              <a:t>9 bis 11 Mitglieder</a:t>
            </a:r>
          </a:p>
          <a:p>
            <a:pPr lvl="1"/>
            <a:r>
              <a:rPr lang="fr-FR" dirty="0" err="1"/>
              <a:t>Ein/e Vertreter/in </a:t>
            </a:r>
            <a:r>
              <a:rPr lang="fr-FR" dirty="0"/>
              <a:t>von Rechts wegen für die Gemeinden, die alle Module abonnieren</a:t>
            </a:r>
          </a:p>
          <a:p>
            <a:r>
              <a:rPr lang="fr-FR" u="sng" dirty="0"/>
              <a:t>Delegiertenversammlung</a:t>
            </a:r>
          </a:p>
          <a:p>
            <a:pPr lvl="1"/>
            <a:r>
              <a:rPr lang="fr-FR" dirty="0"/>
              <a:t>1 Grundstimme</a:t>
            </a:r>
          </a:p>
          <a:p>
            <a:pPr lvl="1"/>
            <a:r>
              <a:rPr lang="fr-FR" dirty="0"/>
              <a:t>1 Stimme pro angefangene zusätzliche 2’000 Einwohner</a:t>
            </a:r>
          </a:p>
          <a:p>
            <a:pPr lvl="1"/>
            <a:r>
              <a:rPr lang="fr-FR" dirty="0"/>
              <a:t>Eine festgelegte Anzahl zusätzlicher Stimmen pro gebuchtem Modul</a:t>
            </a:r>
          </a:p>
          <a:p>
            <a:r>
              <a:rPr lang="fr-FR" u="sng" dirty="0"/>
              <a:t>Präsidium</a:t>
            </a:r>
          </a:p>
          <a:p>
            <a:pPr lvl="1"/>
            <a:r>
              <a:rPr lang="fr-FR" dirty="0"/>
              <a:t>Grundsätzlich: Die DV wählt den Vorsitz aus den Reihen des Vorstands</a:t>
            </a:r>
          </a:p>
          <a:p>
            <a:pPr lvl="1"/>
            <a:r>
              <a:rPr lang="fr-FR" dirty="0"/>
              <a:t>Eine dritte Person (außerhalb der Gemeinderäte) kann ernannt werden und hat beratende Stimme</a:t>
            </a:r>
          </a:p>
        </p:txBody>
      </p:sp>
    </p:spTree>
    <p:extLst>
      <p:ext uri="{BB962C8B-B14F-4D97-AF65-F5344CB8AC3E}">
        <p14:creationId xmlns:p14="http://schemas.microsoft.com/office/powerpoint/2010/main" val="424194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2D14F4-3C15-62DC-F4B5-0E33E8994685}"/>
              </a:ext>
            </a:extLst>
          </p:cNvPr>
          <p:cNvSpPr>
            <a:spLocks noGrp="1"/>
          </p:cNvSpPr>
          <p:nvPr>
            <p:ph type="title"/>
          </p:nvPr>
        </p:nvSpPr>
        <p:spPr/>
        <p:txBody>
          <a:bodyPr/>
          <a:lstStyle/>
          <a:p>
            <a:r>
              <a:rPr lang="fr-FR" dirty="0"/>
              <a:t>Delegiertenversammlung: Beispiele</a:t>
            </a:r>
            <a:endParaRPr lang="fr-CH" dirty="0"/>
          </a:p>
        </p:txBody>
      </p:sp>
      <p:sp>
        <p:nvSpPr>
          <p:cNvPr id="3" name="Espace réservé du contenu 2">
            <a:extLst>
              <a:ext uri="{FF2B5EF4-FFF2-40B4-BE49-F238E27FC236}">
                <a16:creationId xmlns:a16="http://schemas.microsoft.com/office/drawing/2014/main" id="{F905C6D4-7892-BEB0-6762-A7533362D6FF}"/>
              </a:ext>
            </a:extLst>
          </p:cNvPr>
          <p:cNvSpPr>
            <a:spLocks noGrp="1"/>
          </p:cNvSpPr>
          <p:nvPr>
            <p:ph idx="1"/>
          </p:nvPr>
        </p:nvSpPr>
        <p:spPr>
          <a:xfrm>
            <a:off x="838200" y="1416845"/>
            <a:ext cx="10515600" cy="974724"/>
          </a:xfrm>
        </p:spPr>
        <p:txBody>
          <a:bodyPr>
            <a:normAutofit fontScale="47500" lnSpcReduction="20000"/>
          </a:bodyPr>
          <a:lstStyle/>
          <a:p>
            <a:pPr lvl="0">
              <a:lnSpc>
                <a:spcPct val="120000"/>
              </a:lnSpc>
              <a:spcBef>
                <a:spcPts val="0"/>
              </a:spcBef>
            </a:pPr>
            <a:r>
              <a:rPr lang="fr-CH" sz="3800" dirty="0"/>
              <a:t>Die Gemeinde X mit 3'500 Einwohner*innen abonniert das Modul 1 zur Förderung kultureller Aktivitäten;</a:t>
            </a:r>
          </a:p>
          <a:p>
            <a:pPr lvl="0">
              <a:lnSpc>
                <a:spcPct val="120000"/>
              </a:lnSpc>
              <a:spcBef>
                <a:spcPts val="0"/>
              </a:spcBef>
            </a:pPr>
            <a:r>
              <a:rPr lang="fr-CH" sz="3800" dirty="0"/>
              <a:t>Die Gemeinde Y mit 9'000 Einwohner*innen wird Mitglied und abonniert nur die Basisstufe;</a:t>
            </a:r>
          </a:p>
        </p:txBody>
      </p:sp>
      <p:graphicFrame>
        <p:nvGraphicFramePr>
          <p:cNvPr id="4" name="Tableau 3">
            <a:extLst>
              <a:ext uri="{FF2B5EF4-FFF2-40B4-BE49-F238E27FC236}">
                <a16:creationId xmlns:a16="http://schemas.microsoft.com/office/drawing/2014/main" id="{FCCAB06A-9537-BBD0-D84F-1AD619FA1DF3}"/>
              </a:ext>
            </a:extLst>
          </p:cNvPr>
          <p:cNvGraphicFramePr>
            <a:graphicFrameLocks noGrp="1"/>
          </p:cNvGraphicFramePr>
          <p:nvPr>
            <p:extLst>
              <p:ext uri="{D42A27DB-BD31-4B8C-83A1-F6EECF244321}">
                <p14:modId xmlns:p14="http://schemas.microsoft.com/office/powerpoint/2010/main" val="440970162"/>
              </p:ext>
            </p:extLst>
          </p:nvPr>
        </p:nvGraphicFramePr>
        <p:xfrm>
          <a:off x="1360968" y="2391569"/>
          <a:ext cx="9049857" cy="4223950"/>
        </p:xfrm>
        <a:graphic>
          <a:graphicData uri="http://schemas.openxmlformats.org/drawingml/2006/table">
            <a:tbl>
              <a:tblPr firstRow="1" firstCol="1" bandRow="1">
                <a:tableStyleId>{5C22544A-7EE6-4342-B048-85BDC9FD1C3A}</a:tableStyleId>
              </a:tblPr>
              <a:tblGrid>
                <a:gridCol w="2866469">
                  <a:extLst>
                    <a:ext uri="{9D8B030D-6E8A-4147-A177-3AD203B41FA5}">
                      <a16:colId xmlns:a16="http://schemas.microsoft.com/office/drawing/2014/main" val="190637988"/>
                    </a:ext>
                  </a:extLst>
                </a:gridCol>
                <a:gridCol w="1578150">
                  <a:extLst>
                    <a:ext uri="{9D8B030D-6E8A-4147-A177-3AD203B41FA5}">
                      <a16:colId xmlns:a16="http://schemas.microsoft.com/office/drawing/2014/main" val="2650660523"/>
                    </a:ext>
                  </a:extLst>
                </a:gridCol>
                <a:gridCol w="1377111">
                  <a:extLst>
                    <a:ext uri="{9D8B030D-6E8A-4147-A177-3AD203B41FA5}">
                      <a16:colId xmlns:a16="http://schemas.microsoft.com/office/drawing/2014/main" val="3128359388"/>
                    </a:ext>
                  </a:extLst>
                </a:gridCol>
                <a:gridCol w="1387163">
                  <a:extLst>
                    <a:ext uri="{9D8B030D-6E8A-4147-A177-3AD203B41FA5}">
                      <a16:colId xmlns:a16="http://schemas.microsoft.com/office/drawing/2014/main" val="1926175003"/>
                    </a:ext>
                  </a:extLst>
                </a:gridCol>
                <a:gridCol w="1840964">
                  <a:extLst>
                    <a:ext uri="{9D8B030D-6E8A-4147-A177-3AD203B41FA5}">
                      <a16:colId xmlns:a16="http://schemas.microsoft.com/office/drawing/2014/main" val="1458895839"/>
                    </a:ext>
                  </a:extLst>
                </a:gridCol>
              </a:tblGrid>
              <a:tr h="774385">
                <a:tc>
                  <a:txBody>
                    <a:bodyPr/>
                    <a:lstStyle/>
                    <a:p>
                      <a:pPr algn="l">
                        <a:lnSpc>
                          <a:spcPct val="100000"/>
                        </a:lnSpc>
                        <a:spcAft>
                          <a:spcPts val="800"/>
                        </a:spcAft>
                        <a:buNone/>
                      </a:pPr>
                      <a:r>
                        <a:rPr lang="fr-CH" sz="1600" kern="100" dirty="0">
                          <a:solidFill>
                            <a:sysClr val="windowText" lastClr="000000"/>
                          </a:solidFill>
                          <a:effectLst/>
                        </a:rPr>
                        <a:t> </a:t>
                      </a:r>
                      <a:endParaRPr lang="fr-CH" sz="160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Mögliche Stimmen</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Stimmen für die </a:t>
                      </a:r>
                      <a:r>
                        <a:rPr lang="fr-CH" sz="1600" b="0" kern="100" dirty="0">
                          <a:solidFill>
                            <a:sysClr val="windowText" lastClr="000000"/>
                          </a:solidFill>
                          <a:effectLst/>
                          <a:latin typeface="+mn-lt"/>
                          <a:ea typeface="+mn-ea"/>
                          <a:cs typeface="+mn-cs"/>
                        </a:rPr>
                        <a:t>Gemeinde X</a:t>
                      </a: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Stimmen für die Gemeinde Y</a:t>
                      </a:r>
                    </a:p>
                    <a:p>
                      <a:pPr algn="l">
                        <a:lnSpc>
                          <a:spcPct val="100000"/>
                        </a:lnSpc>
                        <a:spcAft>
                          <a:spcPts val="800"/>
                        </a:spcAft>
                        <a:buNone/>
                      </a:pP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FR" sz="1600" b="0" kern="100" dirty="0">
                          <a:solidFill>
                            <a:schemeClr val="tx1"/>
                          </a:solidFill>
                          <a:effectLst/>
                          <a:highlight>
                            <a:srgbClr val="FFFF00"/>
                          </a:highlight>
                          <a:latin typeface="Arial" panose="020B0604020202020204" pitchFamily="34" charset="0"/>
                          <a:ea typeface="Aptos" panose="020B0004020202020204" pitchFamily="34" charset="0"/>
                          <a:cs typeface="Arial" panose="020B0604020202020204" pitchFamily="34" charset="0"/>
                        </a:rPr>
                        <a:t>Ihre Gemeinde</a:t>
                      </a:r>
                      <a:endParaRPr lang="fr-CH" sz="1600" b="0" kern="100" dirty="0">
                        <a:solidFill>
                          <a:schemeClr val="tx1"/>
                        </a:solidFill>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108121176"/>
                  </a:ext>
                </a:extLst>
              </a:tr>
              <a:tr h="237605">
                <a:tc>
                  <a:txBody>
                    <a:bodyPr/>
                    <a:lstStyle/>
                    <a:p>
                      <a:pPr algn="just">
                        <a:lnSpc>
                          <a:spcPct val="100000"/>
                        </a:lnSpc>
                        <a:spcAft>
                          <a:spcPts val="800"/>
                        </a:spcAft>
                        <a:buNone/>
                      </a:pPr>
                      <a:r>
                        <a:rPr lang="fr-CH" sz="1600" b="0" kern="100" dirty="0">
                          <a:solidFill>
                            <a:sysClr val="windowText" lastClr="000000"/>
                          </a:solidFill>
                          <a:effectLst/>
                        </a:rPr>
                        <a:t>Anzahl Einwohner*innen</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 </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3’500 Einwohner</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9’000 Einwohner</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err="1">
                          <a:effectLst/>
                          <a:highlight>
                            <a:srgbClr val="FFFF00"/>
                          </a:highlight>
                          <a:latin typeface="Arial" panose="020B0604020202020204" pitchFamily="34" charset="0"/>
                          <a:ea typeface="Aptos" panose="020B0004020202020204" pitchFamily="34" charset="0"/>
                          <a:cs typeface="Arial" panose="020B0604020202020204" pitchFamily="34" charset="0"/>
                        </a:rPr>
                        <a:t>X’xxx </a:t>
                      </a:r>
                      <a:r>
                        <a:rPr lang="fr-FR" sz="1600" kern="100" dirty="0">
                          <a:effectLst/>
                          <a:latin typeface="Arial" panose="020B0604020202020204" pitchFamily="34" charset="0"/>
                          <a:ea typeface="Aptos" panose="020B0004020202020204" pitchFamily="34" charset="0"/>
                          <a:cs typeface="Arial" panose="020B0604020202020204" pitchFamily="34" charset="0"/>
                        </a:rPr>
                        <a:t>Einwohner</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290170787"/>
                  </a:ext>
                </a:extLst>
              </a:tr>
              <a:tr h="237605">
                <a:tc>
                  <a:txBody>
                    <a:bodyPr/>
                    <a:lstStyle/>
                    <a:p>
                      <a:pPr algn="just">
                        <a:lnSpc>
                          <a:spcPct val="100000"/>
                        </a:lnSpc>
                        <a:spcAft>
                          <a:spcPts val="800"/>
                        </a:spcAft>
                        <a:buNone/>
                      </a:pPr>
                      <a:r>
                        <a:rPr lang="fr-CH" sz="1600" b="0" kern="100" dirty="0">
                          <a:solidFill>
                            <a:sysClr val="windowText" lastClr="000000"/>
                          </a:solidFill>
                          <a:effectLst/>
                        </a:rPr>
                        <a:t>Grundstimmen</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1 Stimme</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Stimme</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Stimme</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latin typeface="Arial" panose="020B0604020202020204" pitchFamily="34" charset="0"/>
                          <a:ea typeface="Aptos" panose="020B0004020202020204" pitchFamily="34" charset="0"/>
                          <a:cs typeface="Arial" panose="020B0604020202020204" pitchFamily="34" charset="0"/>
                        </a:rPr>
                        <a:t>1 Stimme</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857714203"/>
                  </a:ext>
                </a:extLst>
              </a:tr>
              <a:tr h="728984">
                <a:tc>
                  <a:txBody>
                    <a:bodyPr/>
                    <a:lstStyle/>
                    <a:p>
                      <a:pPr algn="l">
                        <a:lnSpc>
                          <a:spcPct val="100000"/>
                        </a:lnSpc>
                        <a:spcAft>
                          <a:spcPts val="800"/>
                        </a:spcAft>
                        <a:buNone/>
                      </a:pPr>
                      <a:r>
                        <a:rPr lang="fr-CH" sz="1600" b="0" kern="100" dirty="0">
                          <a:solidFill>
                            <a:sysClr val="windowText" lastClr="000000"/>
                          </a:solidFill>
                          <a:effectLst/>
                        </a:rPr>
                        <a:t>Zusätzliche Tranche(n) von 2000 Einwohnern</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1 Stimme/2000 Einwohner</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Stimme</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4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kern="100" dirty="0">
                          <a:effectLst/>
                          <a:latin typeface="Arial" panose="020B0604020202020204" pitchFamily="34" charset="0"/>
                          <a:ea typeface="Aptos" panose="020B0004020202020204" pitchFamily="34" charset="0"/>
                          <a:cs typeface="Arial" panose="020B0604020202020204" pitchFamily="34" charset="0"/>
                        </a:rPr>
                        <a:t>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3816195583"/>
                  </a:ext>
                </a:extLst>
              </a:tr>
              <a:tr h="392199">
                <a:tc>
                  <a:txBody>
                    <a:bodyPr/>
                    <a:lstStyle/>
                    <a:p>
                      <a:pPr algn="l">
                        <a:lnSpc>
                          <a:spcPct val="100000"/>
                        </a:lnSpc>
                        <a:spcAft>
                          <a:spcPts val="800"/>
                        </a:spcAft>
                        <a:buNone/>
                      </a:pPr>
                      <a:r>
                        <a:rPr lang="fr-CH" sz="1600" b="0" kern="100" dirty="0">
                          <a:solidFill>
                            <a:sysClr val="windowText" lastClr="000000"/>
                          </a:solidFill>
                          <a:effectLst/>
                        </a:rPr>
                        <a:t>Modul 1 (30</a:t>
                      </a:r>
                      <a:r>
                        <a:rPr lang="fr-CH" sz="1600" b="0" kern="100" dirty="0" err="1">
                          <a:solidFill>
                            <a:sysClr val="windowText" lastClr="000000"/>
                          </a:solidFill>
                          <a:effectLst/>
                        </a:rPr>
                        <a:t>.-/Einwohner</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5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5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kern="100" dirty="0">
                          <a:effectLst/>
                          <a:latin typeface="Arial" panose="020B0604020202020204" pitchFamily="34" charset="0"/>
                          <a:ea typeface="Aptos" panose="020B0004020202020204" pitchFamily="34" charset="0"/>
                          <a:cs typeface="Arial" panose="020B0604020202020204" pitchFamily="34" charset="0"/>
                        </a:rPr>
                        <a:t>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514426741"/>
                  </a:ext>
                </a:extLst>
              </a:tr>
              <a:tr h="431441">
                <a:tc>
                  <a:txBody>
                    <a:bodyPr/>
                    <a:lstStyle/>
                    <a:p>
                      <a:pPr algn="l">
                        <a:lnSpc>
                          <a:spcPct val="100000"/>
                        </a:lnSpc>
                        <a:spcAft>
                          <a:spcPts val="800"/>
                        </a:spcAft>
                        <a:buNone/>
                      </a:pPr>
                      <a:r>
                        <a:rPr lang="fr-CH" sz="1600" b="0" kern="100" dirty="0">
                          <a:solidFill>
                            <a:sysClr val="windowText" lastClr="000000"/>
                          </a:solidFill>
                          <a:effectLst/>
                        </a:rPr>
                        <a:t>Modul 2 (25</a:t>
                      </a:r>
                      <a:r>
                        <a:rPr lang="fr-CH" sz="1600" b="0" kern="100" dirty="0" err="1">
                          <a:solidFill>
                            <a:sysClr val="windowText" lastClr="000000"/>
                          </a:solidFill>
                          <a:effectLst/>
                        </a:rPr>
                        <a:t>.-/Einwohner</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3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kern="100" dirty="0">
                          <a:effectLst/>
                          <a:latin typeface="Arial" panose="020B0604020202020204" pitchFamily="34" charset="0"/>
                          <a:ea typeface="Aptos" panose="020B0004020202020204" pitchFamily="34" charset="0"/>
                          <a:cs typeface="Arial" panose="020B0604020202020204" pitchFamily="34" charset="0"/>
                        </a:rPr>
                        <a:t>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660317863"/>
                  </a:ext>
                </a:extLst>
              </a:tr>
              <a:tr h="375166">
                <a:tc>
                  <a:txBody>
                    <a:bodyPr/>
                    <a:lstStyle/>
                    <a:p>
                      <a:pPr algn="l">
                        <a:lnSpc>
                          <a:spcPct val="100000"/>
                        </a:lnSpc>
                        <a:spcAft>
                          <a:spcPts val="800"/>
                        </a:spcAft>
                        <a:buNone/>
                      </a:pPr>
                      <a:r>
                        <a:rPr lang="fr-CH" sz="1600" b="0" kern="100" dirty="0">
                          <a:solidFill>
                            <a:sysClr val="windowText" lastClr="000000"/>
                          </a:solidFill>
                          <a:effectLst/>
                        </a:rPr>
                        <a:t>Modul 3 (10</a:t>
                      </a:r>
                      <a:r>
                        <a:rPr lang="fr-CH" sz="1600" b="0" kern="100" dirty="0" err="1">
                          <a:solidFill>
                            <a:sysClr val="windowText" lastClr="000000"/>
                          </a:solidFill>
                          <a:effectLst/>
                        </a:rPr>
                        <a:t>.-/Einwohner</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2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kern="100" dirty="0">
                          <a:effectLst/>
                          <a:latin typeface="Arial" panose="020B0604020202020204" pitchFamily="34" charset="0"/>
                          <a:ea typeface="Aptos" panose="020B0004020202020204" pitchFamily="34" charset="0"/>
                          <a:cs typeface="Arial" panose="020B0604020202020204" pitchFamily="34" charset="0"/>
                        </a:rPr>
                        <a:t>Stimmen</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154492266"/>
                  </a:ext>
                </a:extLst>
              </a:tr>
              <a:tr h="237605">
                <a:tc>
                  <a:txBody>
                    <a:bodyPr/>
                    <a:lstStyle/>
                    <a:p>
                      <a:pPr algn="just">
                        <a:lnSpc>
                          <a:spcPct val="100000"/>
                        </a:lnSpc>
                        <a:spcAft>
                          <a:spcPts val="800"/>
                        </a:spcAft>
                        <a:buNone/>
                      </a:pPr>
                      <a:r>
                        <a:rPr lang="fr-CH" sz="1600" b="0" kern="100" dirty="0">
                          <a:solidFill>
                            <a:sysClr val="windowText" lastClr="000000"/>
                          </a:solidFill>
                          <a:effectLst/>
                        </a:rPr>
                        <a:t>Finanzielle Unterstützung</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a:effectLst/>
                        </a:rPr>
                        <a:t> </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a:effectLst/>
                        </a:rPr>
                        <a:t>122'500.-</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a:effectLst/>
                        </a:rPr>
                        <a:t>45'000.-</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Einwohner*Beitrag</a:t>
                      </a:r>
                      <a:endParaRPr lang="fr-CH"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006559058"/>
                  </a:ext>
                </a:extLst>
              </a:tr>
              <a:tr h="237605">
                <a:tc>
                  <a:txBody>
                    <a:bodyPr/>
                    <a:lstStyle/>
                    <a:p>
                      <a:pPr algn="just">
                        <a:lnSpc>
                          <a:spcPct val="100000"/>
                        </a:lnSpc>
                        <a:spcAft>
                          <a:spcPts val="800"/>
                        </a:spcAft>
                        <a:buNone/>
                      </a:pPr>
                      <a:r>
                        <a:rPr lang="fr-CH" sz="1600" kern="100" dirty="0">
                          <a:solidFill>
                            <a:sysClr val="windowText" lastClr="000000"/>
                          </a:solidFill>
                          <a:effectLst/>
                        </a:rPr>
                        <a:t>GESAMT</a:t>
                      </a:r>
                      <a:endParaRPr lang="fr-CH" sz="160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 </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b="1" kern="100">
                          <a:effectLst/>
                        </a:rPr>
                        <a:t>7 Stimmen</a:t>
                      </a:r>
                      <a:endParaRPr lang="fr-CH" sz="16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b="1" kern="100">
                          <a:effectLst/>
                        </a:rPr>
                        <a:t>5 Stimmen </a:t>
                      </a:r>
                      <a:endParaRPr lang="fr-CH" sz="16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b="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b="1" kern="100" dirty="0">
                          <a:effectLst/>
                          <a:latin typeface="Arial" panose="020B0604020202020204" pitchFamily="34" charset="0"/>
                          <a:ea typeface="Aptos" panose="020B0004020202020204" pitchFamily="34" charset="0"/>
                          <a:cs typeface="Arial" panose="020B0604020202020204" pitchFamily="34" charset="0"/>
                        </a:rPr>
                        <a:t>Stimmen</a:t>
                      </a:r>
                      <a:endParaRPr lang="fr-CH" sz="16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4149973901"/>
                  </a:ext>
                </a:extLst>
              </a:tr>
            </a:tbl>
          </a:graphicData>
        </a:graphic>
      </p:graphicFrame>
      <p:sp>
        <p:nvSpPr>
          <p:cNvPr id="5" name="Rectangle 1">
            <a:extLst>
              <a:ext uri="{FF2B5EF4-FFF2-40B4-BE49-F238E27FC236}">
                <a16:creationId xmlns:a16="http://schemas.microsoft.com/office/drawing/2014/main" id="{357A3FAC-53C9-DB2E-9FD3-CCC804E47AF5}"/>
              </a:ext>
            </a:extLst>
          </p:cNvPr>
          <p:cNvSpPr>
            <a:spLocks noChangeArrowheads="1"/>
          </p:cNvSpPr>
          <p:nvPr/>
        </p:nvSpPr>
        <p:spPr bwMode="auto">
          <a:xfrm>
            <a:off x="1781175" y="3092449"/>
            <a:ext cx="19765818" cy="491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CH"/>
          </a:p>
        </p:txBody>
      </p:sp>
    </p:spTree>
    <p:extLst>
      <p:ext uri="{BB962C8B-B14F-4D97-AF65-F5344CB8AC3E}">
        <p14:creationId xmlns:p14="http://schemas.microsoft.com/office/powerpoint/2010/main" val="401682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40AA2A-8F6B-84EE-2689-2D649307315B}"/>
              </a:ext>
            </a:extLst>
          </p:cNvPr>
          <p:cNvSpPr>
            <a:spLocks noGrp="1"/>
          </p:cNvSpPr>
          <p:nvPr>
            <p:ph type="title"/>
          </p:nvPr>
        </p:nvSpPr>
        <p:spPr/>
        <p:txBody>
          <a:bodyPr/>
          <a:lstStyle/>
          <a:p>
            <a:r>
              <a:rPr lang="fr-FR" dirty="0"/>
              <a:t>Auswirkungen auf unsere Gemeinde</a:t>
            </a:r>
            <a:endParaRPr lang="fr-CH" dirty="0"/>
          </a:p>
        </p:txBody>
      </p:sp>
      <p:sp>
        <p:nvSpPr>
          <p:cNvPr id="3" name="Espace réservé du contenu 2">
            <a:extLst>
              <a:ext uri="{FF2B5EF4-FFF2-40B4-BE49-F238E27FC236}">
                <a16:creationId xmlns:a16="http://schemas.microsoft.com/office/drawing/2014/main" id="{94610905-7A69-7087-6846-1297F44EF85A}"/>
              </a:ext>
            </a:extLst>
          </p:cNvPr>
          <p:cNvSpPr>
            <a:spLocks noGrp="1"/>
          </p:cNvSpPr>
          <p:nvPr>
            <p:ph idx="1"/>
          </p:nvPr>
        </p:nvSpPr>
        <p:spPr/>
        <p:txBody>
          <a:bodyPr>
            <a:normAutofit fontScale="85000" lnSpcReduction="20000"/>
          </a:bodyPr>
          <a:lstStyle/>
          <a:p>
            <a:r>
              <a:rPr lang="fr-FR" dirty="0"/>
              <a:t>Stimmen in der DV: </a:t>
            </a:r>
            <a:r>
              <a:rPr lang="fr-FR" dirty="0">
                <a:highlight>
                  <a:srgbClr val="FFFF00"/>
                </a:highlight>
              </a:rPr>
              <a:t>x </a:t>
            </a:r>
            <a:r>
              <a:rPr lang="fr-FR" dirty="0"/>
              <a:t>Stimmen</a:t>
            </a:r>
          </a:p>
          <a:p>
            <a:r>
              <a:rPr lang="fr-FR" dirty="0"/>
              <a:t>Stimmen im Vorstand:</a:t>
            </a:r>
            <a:r>
              <a:rPr lang="fr-FR" sz="2400" i="1" dirty="0">
                <a:highlight>
                  <a:srgbClr val="FFFF00"/>
                </a:highlight>
              </a:rPr>
              <a:t> 1 Stimme bei allen Modulen </a:t>
            </a:r>
            <a:r>
              <a:rPr lang="fr-FR" sz="2400" i="1" dirty="0"/>
              <a:t>ODER </a:t>
            </a:r>
            <a:r>
              <a:rPr lang="fr-FR" sz="2400" i="1" dirty="0">
                <a:highlight>
                  <a:srgbClr val="FFFF00"/>
                </a:highlight>
              </a:rPr>
              <a:t>Ernennung durch die DV</a:t>
            </a:r>
          </a:p>
          <a:p>
            <a:r>
              <a:rPr lang="fr-FR" dirty="0"/>
              <a:t>Beiträge: CHF 5.–/Einwohner </a:t>
            </a:r>
          </a:p>
          <a:p>
            <a:pPr marL="0" indent="0">
              <a:buNone/>
            </a:pPr>
            <a:r>
              <a:rPr lang="fr-FR" dirty="0"/>
              <a:t>+ Auswahl zusätzlicher Module (Angabe des Willens des Gemeinderats) </a:t>
            </a:r>
          </a:p>
          <a:p>
            <a:pPr marL="0" indent="0">
              <a:buNone/>
            </a:pPr>
            <a:r>
              <a:rPr lang="fr-CH" dirty="0"/>
              <a:t>Leistungen (je nach gewählten Modulen auswählen):</a:t>
            </a:r>
          </a:p>
          <a:p>
            <a:pPr marL="742950" lvl="1" indent="-285750">
              <a:buFontTx/>
              <a:buChar char="-"/>
              <a:defRPr/>
            </a:pPr>
            <a:r>
              <a:rPr lang="fr-CH" sz="1400" dirty="0">
                <a:solidFill>
                  <a:sysClr val="windowText" lastClr="000000"/>
                </a:solidFill>
              </a:rPr>
              <a:t>Beratungsleistungen für die Kulturvereine der Gemeinde (Grundleistung)</a:t>
            </a:r>
          </a:p>
          <a:p>
            <a:pPr marL="742950" lvl="1" indent="-285750">
              <a:buFontTx/>
              <a:buChar char="-"/>
              <a:defRPr/>
            </a:pPr>
            <a:r>
              <a:rPr lang="fr-CH" sz="1400" dirty="0">
                <a:solidFill>
                  <a:sysClr val="windowText" lastClr="000000"/>
                </a:solidFill>
              </a:rPr>
              <a:t>Eine kulturelle Veranstaltung für die Bevölkerung (Grundleistung)</a:t>
            </a:r>
          </a:p>
          <a:p>
            <a:pPr marL="742950" lvl="1" indent="-285750">
              <a:buFontTx/>
              <a:buChar char="-"/>
              <a:defRPr/>
            </a:pPr>
            <a:r>
              <a:rPr lang="fr-CH" sz="1400" dirty="0">
                <a:solidFill>
                  <a:sysClr val="windowText" lastClr="000000"/>
                </a:solidFill>
              </a:rPr>
              <a:t>Weitere denkbare Leistungen (Stipendien, Residenzen, Preise usw.) (Grundleistung)</a:t>
            </a:r>
          </a:p>
          <a:p>
            <a:pPr marL="742950" lvl="1" indent="-285750">
              <a:buFontTx/>
              <a:buChar char="-"/>
              <a:defRPr/>
            </a:pPr>
            <a:r>
              <a:rPr lang="fr-CH" sz="1400" dirty="0">
                <a:solidFill>
                  <a:sysClr val="windowText" lastClr="000000"/>
                </a:solidFill>
              </a:rPr>
              <a:t>Subventionen für Kulturunternehmen (Modul 1)</a:t>
            </a:r>
          </a:p>
          <a:p>
            <a:pPr marL="742950" lvl="1" indent="-285750">
              <a:buFontTx/>
              <a:buChar char="-"/>
              <a:defRPr/>
            </a:pPr>
            <a:r>
              <a:rPr lang="fr-CH" sz="1400" dirty="0">
                <a:solidFill>
                  <a:sysClr val="windowText" lastClr="000000"/>
                </a:solidFill>
              </a:rPr>
              <a:t>Maßnahmen zur Förderung des Zugangs zur Kultur für Schulen (Modul 1)</a:t>
            </a:r>
          </a:p>
          <a:p>
            <a:pPr marL="742950" lvl="1" indent="-285750">
              <a:buFontTx/>
              <a:buChar char="-"/>
              <a:defRPr/>
            </a:pPr>
            <a:r>
              <a:rPr lang="fr-CH" sz="1400" dirty="0">
                <a:solidFill>
                  <a:sysClr val="windowText" lastClr="000000"/>
                </a:solidFill>
              </a:rPr>
              <a:t>Kultur-AG für 18-Jährige (Modul 1)</a:t>
            </a:r>
          </a:p>
          <a:p>
            <a:pPr marL="742950" lvl="1" indent="-285750">
              <a:buFontTx/>
              <a:buChar char="-"/>
              <a:defRPr/>
            </a:pPr>
            <a:r>
              <a:rPr lang="fr-CH" sz="1400" dirty="0">
                <a:solidFill>
                  <a:sysClr val="windowText" lastClr="000000"/>
                </a:solidFill>
              </a:rPr>
              <a:t>Zuschüsse für regionale kulturelle Infrastrukturen und Einrichtungen (Modul 3)</a:t>
            </a:r>
          </a:p>
          <a:p>
            <a:pPr marL="742950" lvl="1" indent="-285750">
              <a:buFontTx/>
              <a:buChar char="-"/>
              <a:defRPr/>
            </a:pPr>
            <a:r>
              <a:rPr lang="fr-CH" sz="1400" dirty="0">
                <a:solidFill>
                  <a:sysClr val="windowText" lastClr="000000"/>
                </a:solidFill>
              </a:rPr>
              <a:t>Vorzugspreis für Abonnements bei Equilibre und </a:t>
            </a:r>
            <a:r>
              <a:rPr lang="fr-CH" sz="1400" dirty="0" err="1">
                <a:solidFill>
                  <a:sysClr val="windowText" lastClr="000000"/>
                </a:solidFill>
              </a:rPr>
              <a:t>Nuithonie </a:t>
            </a:r>
            <a:r>
              <a:rPr lang="fr-CH" sz="1400" dirty="0">
                <a:solidFill>
                  <a:sysClr val="windowText" lastClr="000000"/>
                </a:solidFill>
              </a:rPr>
              <a:t>(Modul 2)</a:t>
            </a:r>
          </a:p>
          <a:p>
            <a:pPr>
              <a:defRPr/>
            </a:pPr>
            <a:r>
              <a:rPr lang="fr-CH" dirty="0"/>
              <a:t>Durch die Mitgliedschaft unterstützt unsere Gemeinde die regionale Kultur und engagiert sich für die regionale Kulturstrategie</a:t>
            </a:r>
          </a:p>
          <a:p>
            <a:pPr marL="0" indent="0">
              <a:buNone/>
              <a:defRPr/>
            </a:pPr>
            <a:endParaRPr lang="fr-CH" sz="1600" dirty="0">
              <a:solidFill>
                <a:sysClr val="windowText" lastClr="000000"/>
              </a:solidFill>
            </a:endParaRPr>
          </a:p>
          <a:p>
            <a:pPr marL="285750" lvl="0" indent="-285750">
              <a:buFontTx/>
              <a:buChar char="-"/>
              <a:defRPr/>
            </a:pPr>
            <a:endParaRPr lang="fr-CH" sz="1600" dirty="0">
              <a:solidFill>
                <a:sysClr val="windowText" lastClr="000000"/>
              </a:solidFill>
            </a:endParaRPr>
          </a:p>
          <a:p>
            <a:pPr marL="285750" lvl="0" indent="-285750">
              <a:buFontTx/>
              <a:buChar char="-"/>
              <a:defRPr/>
            </a:pPr>
            <a:endParaRPr lang="fr-CH" sz="1600" dirty="0">
              <a:solidFill>
                <a:sysClr val="windowText" lastClr="000000"/>
              </a:solidFill>
            </a:endParaRPr>
          </a:p>
        </p:txBody>
      </p:sp>
    </p:spTree>
    <p:extLst>
      <p:ext uri="{BB962C8B-B14F-4D97-AF65-F5344CB8AC3E}">
        <p14:creationId xmlns:p14="http://schemas.microsoft.com/office/powerpoint/2010/main" val="40742116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1963</Words>
  <Application>Microsoft Office PowerPoint</Application>
  <PresentationFormat>Grand écran</PresentationFormat>
  <Paragraphs>188</Paragraphs>
  <Slides>7</Slides>
  <Notes>7</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7</vt:i4>
      </vt:variant>
    </vt:vector>
  </HeadingPairs>
  <TitlesOfParts>
    <vt:vector size="14" baseType="lpstr">
      <vt:lpstr>Aptos</vt:lpstr>
      <vt:lpstr>Aptos Display</vt:lpstr>
      <vt:lpstr>Arial</vt:lpstr>
      <vt:lpstr>Calibri</vt:lpstr>
      <vt:lpstr>Wingdings</vt:lpstr>
      <vt:lpstr>Thème Office</vt:lpstr>
      <vt:lpstr>1_Thème Office</vt:lpstr>
      <vt:lpstr>Vorschlag für Folien</vt:lpstr>
      <vt:lpstr>Aktuelle Lage</vt:lpstr>
      <vt:lpstr>Vorstellung von Arcia – Kulturregion</vt:lpstr>
      <vt:lpstr>Présentation PowerPoint</vt:lpstr>
      <vt:lpstr>Die Organe des Vereins</vt:lpstr>
      <vt:lpstr>Delegiertenversammlung: Beispiele</vt:lpstr>
      <vt:lpstr>Auswirkungen auf unsere Gemeinde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Christine Pittet</dc:creator>
  <cp:keywords>, docId:41AFE3C696CBA0AA28DEEE61341DEE1A</cp:keywords>
  <cp:lastModifiedBy>Christine Pittet</cp:lastModifiedBy>
  <cp:revision>7</cp:revision>
  <dcterms:created xsi:type="dcterms:W3CDTF">2026-02-24T07:44:31Z</dcterms:created>
  <dcterms:modified xsi:type="dcterms:W3CDTF">2026-05-07T09:40:53Z</dcterms:modified>
</cp:coreProperties>
</file>