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10"/>
  </p:notesMasterIdLst>
  <p:sldIdLst>
    <p:sldId id="256" r:id="rId3"/>
    <p:sldId id="257" r:id="rId4"/>
    <p:sldId id="636" r:id="rId5"/>
    <p:sldId id="639" r:id="rId6"/>
    <p:sldId id="640" r:id="rId7"/>
    <p:sldId id="638" r:id="rId8"/>
    <p:sldId id="646" r:id="rId9"/>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FE162B3-7864-43F6-8F6F-DF6B5DE9EEFD}" v="2" dt="2026-03-25T10:29:55.469"/>
  </p1510:revLst>
</p1510:revInfo>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B4B98B0-60AC-42C2-AFA5-B58CD77FA1E5}" styleName="Style léger 1 - Accentuation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980" autoAdjust="0"/>
    <p:restoredTop sz="73601" autoAdjust="0"/>
  </p:normalViewPr>
  <p:slideViewPr>
    <p:cSldViewPr snapToGrid="0">
      <p:cViewPr>
        <p:scale>
          <a:sx n="58" d="100"/>
          <a:sy n="58" d="100"/>
        </p:scale>
        <p:origin x="844" y="-240"/>
      </p:cViewPr>
      <p:guideLst/>
    </p:cSldViewPr>
  </p:slideViewPr>
  <p:notesTextViewPr>
    <p:cViewPr>
      <p:scale>
        <a:sx n="1" d="1"/>
        <a:sy n="1" d="1"/>
      </p:scale>
      <p:origin x="0" y="-14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theme" Target="theme/theme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viewProps" Target="view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presProps" Target="presProps.xml"/><Relationship Id="rId5" Type="http://schemas.openxmlformats.org/officeDocument/2006/relationships/slide" Target="slides/slide3.xml"/><Relationship Id="rId15" Type="http://schemas.microsoft.com/office/2015/10/relationships/revisionInfo" Target="revisionInfo.xml"/><Relationship Id="rId10" Type="http://schemas.openxmlformats.org/officeDocument/2006/relationships/notesMaster" Target="notesMasters/notes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CH"/>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AEA957D-6887-411E-9C88-4C68B9C9032A}" type="datetimeFigureOut">
              <a:rPr lang="fr-CH" smtClean="0"/>
              <a:t>31.03.2026</a:t>
            </a:fld>
            <a:endParaRPr lang="fr-CH"/>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CH"/>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H"/>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CH"/>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8B6CFCC-5D1A-44F8-BB28-582CC8F5B179}" type="slidenum">
              <a:rPr lang="fr-CH" smtClean="0"/>
              <a:t>‹N°›</a:t>
            </a:fld>
            <a:endParaRPr lang="fr-CH"/>
          </a:p>
        </p:txBody>
      </p:sp>
    </p:spTree>
    <p:extLst>
      <p:ext uri="{BB962C8B-B14F-4D97-AF65-F5344CB8AC3E}">
        <p14:creationId xmlns:p14="http://schemas.microsoft.com/office/powerpoint/2010/main" val="24002177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CH" sz="1200" u="sng" kern="1200" dirty="0">
                <a:solidFill>
                  <a:schemeClr val="tx1"/>
                </a:solidFill>
                <a:effectLst/>
                <a:latin typeface="+mn-lt"/>
                <a:ea typeface="+mn-ea"/>
                <a:cs typeface="+mn-cs"/>
              </a:rPr>
              <a:t>HISTORIQUE</a:t>
            </a:r>
            <a:r>
              <a:rPr lang="fr-CH" sz="1200" kern="1200" dirty="0">
                <a:solidFill>
                  <a:schemeClr val="tx1"/>
                </a:solidFill>
                <a:effectLst/>
                <a:latin typeface="+mn-lt"/>
                <a:ea typeface="+mn-ea"/>
                <a:cs typeface="+mn-cs"/>
              </a:rPr>
              <a:t> : Suite à l’entrée en vigueur de la nouvelle loi sur les agglomérations le 1</a:t>
            </a:r>
            <a:r>
              <a:rPr lang="fr-CH" sz="1200" kern="1200" baseline="30000" dirty="0">
                <a:solidFill>
                  <a:schemeClr val="tx1"/>
                </a:solidFill>
                <a:effectLst/>
                <a:latin typeface="+mn-lt"/>
                <a:ea typeface="+mn-ea"/>
                <a:cs typeface="+mn-cs"/>
              </a:rPr>
              <a:t>er</a:t>
            </a:r>
            <a:r>
              <a:rPr lang="fr-CH" sz="1200" kern="1200" dirty="0">
                <a:solidFill>
                  <a:schemeClr val="tx1"/>
                </a:solidFill>
                <a:effectLst/>
                <a:latin typeface="+mn-lt"/>
                <a:ea typeface="+mn-ea"/>
                <a:cs typeface="+mn-cs"/>
              </a:rPr>
              <a:t> janvier 2021, l’Agglomération de Fribourg (Agglo) doit être dissoute et ses tâches reprises par d’autres entités. </a:t>
            </a:r>
            <a:r>
              <a:rPr lang="fr-CH" sz="1200" i="1" kern="1200" dirty="0" err="1">
                <a:solidFill>
                  <a:schemeClr val="tx1"/>
                </a:solidFill>
                <a:effectLst/>
                <a:latin typeface="+mn-lt"/>
                <a:ea typeface="+mn-ea"/>
                <a:cs typeface="+mn-cs"/>
              </a:rPr>
              <a:t>Arcia</a:t>
            </a:r>
            <a:r>
              <a:rPr lang="fr-CH" sz="1200" i="1" kern="1200" dirty="0">
                <a:solidFill>
                  <a:schemeClr val="tx1"/>
                </a:solidFill>
                <a:effectLst/>
                <a:latin typeface="+mn-lt"/>
                <a:ea typeface="+mn-ea"/>
                <a:cs typeface="+mn-cs"/>
              </a:rPr>
              <a:t> Région culturelle</a:t>
            </a:r>
            <a:r>
              <a:rPr lang="fr-CH" sz="1200" kern="1200" dirty="0">
                <a:solidFill>
                  <a:schemeClr val="tx1"/>
                </a:solidFill>
                <a:effectLst/>
                <a:latin typeface="+mn-lt"/>
                <a:ea typeface="+mn-ea"/>
                <a:cs typeface="+mn-cs"/>
              </a:rPr>
              <a:t>, imaginée par un Comité de pilotage présidé par la Préfète de la Sarine, a pour but de reprendre les tâches liées à la </a:t>
            </a:r>
            <a:r>
              <a:rPr lang="fr-CH" sz="1200" b="1" kern="1200" dirty="0">
                <a:solidFill>
                  <a:schemeClr val="tx1"/>
                </a:solidFill>
                <a:effectLst/>
                <a:latin typeface="+mn-lt"/>
                <a:ea typeface="+mn-ea"/>
                <a:cs typeface="+mn-cs"/>
              </a:rPr>
              <a:t>promotion culturelle régionale. </a:t>
            </a:r>
            <a:r>
              <a:rPr lang="fr-CH" sz="1200" b="0" kern="1200" dirty="0">
                <a:solidFill>
                  <a:schemeClr val="tx1"/>
                </a:solidFill>
                <a:effectLst/>
                <a:latin typeface="+mn-lt"/>
                <a:ea typeface="+mn-ea"/>
                <a:cs typeface="+mn-cs"/>
              </a:rPr>
              <a:t>Afin de diminuer le nombre d’associations publiques dédiées à la culture et de mutualiser les moyens, </a:t>
            </a:r>
            <a:r>
              <a:rPr lang="fr-CH" sz="1200" b="0" i="1" kern="1200" dirty="0" err="1">
                <a:solidFill>
                  <a:schemeClr val="tx1"/>
                </a:solidFill>
                <a:effectLst/>
                <a:latin typeface="+mn-lt"/>
                <a:ea typeface="+mn-ea"/>
                <a:cs typeface="+mn-cs"/>
              </a:rPr>
              <a:t>Arcia</a:t>
            </a:r>
            <a:r>
              <a:rPr lang="fr-CH" sz="1200" b="0" i="1" kern="1200" dirty="0">
                <a:solidFill>
                  <a:schemeClr val="tx1"/>
                </a:solidFill>
                <a:effectLst/>
                <a:latin typeface="+mn-lt"/>
                <a:ea typeface="+mn-ea"/>
                <a:cs typeface="+mn-cs"/>
              </a:rPr>
              <a:t> </a:t>
            </a:r>
            <a:r>
              <a:rPr lang="fr-CH" sz="1200" b="0" i="0" kern="1200" dirty="0">
                <a:solidFill>
                  <a:schemeClr val="tx1"/>
                </a:solidFill>
                <a:effectLst/>
                <a:latin typeface="+mn-lt"/>
                <a:ea typeface="+mn-ea"/>
                <a:cs typeface="+mn-cs"/>
              </a:rPr>
              <a:t>reprendra également </a:t>
            </a:r>
            <a:r>
              <a:rPr lang="fr-CH" sz="1200" kern="1200" dirty="0">
                <a:solidFill>
                  <a:schemeClr val="tx1"/>
                </a:solidFill>
                <a:effectLst/>
                <a:latin typeface="+mn-lt"/>
                <a:ea typeface="+mn-ea"/>
                <a:cs typeface="+mn-cs"/>
              </a:rPr>
              <a:t>les missions de Coriolis Infrastructures (soutien à Equilibre et Nuithonie + soutien aux infrastructures culturelles régionales).</a:t>
            </a:r>
          </a:p>
          <a:p>
            <a:r>
              <a:rPr lang="fr-CH" sz="1200" kern="1200" dirty="0">
                <a:solidFill>
                  <a:schemeClr val="tx1"/>
                </a:solidFill>
                <a:effectLst/>
                <a:latin typeface="+mn-lt"/>
                <a:ea typeface="+mn-ea"/>
                <a:cs typeface="+mn-cs"/>
              </a:rPr>
              <a:t>Par ailleurs, la création de cette nouvelle association est l’occasion de </a:t>
            </a:r>
            <a:r>
              <a:rPr lang="fr-CH" sz="1200" kern="1200" dirty="0">
                <a:solidFill>
                  <a:schemeClr val="tx1"/>
                </a:solidFill>
                <a:effectLst/>
                <a:latin typeface="+mn-lt"/>
                <a:ea typeface="+mn-ea"/>
                <a:cs typeface="+mn-cs"/>
                <a:sym typeface="Wingdings" panose="05000000000000000000" pitchFamily="2" charset="2"/>
              </a:rPr>
              <a:t>créer une région culturelle forte et ambitieuse, avec de nouvelles missions et une stratégie culturelle marquée. Cela donne aussi la possibilité à de nouvelles communes de participer.</a:t>
            </a:r>
            <a:endParaRPr lang="fr-CH" dirty="0"/>
          </a:p>
        </p:txBody>
      </p:sp>
      <p:sp>
        <p:nvSpPr>
          <p:cNvPr id="4" name="Espace réservé du numéro de diapositive 3"/>
          <p:cNvSpPr>
            <a:spLocks noGrp="1"/>
          </p:cNvSpPr>
          <p:nvPr>
            <p:ph type="sldNum" sz="quarter" idx="5"/>
          </p:nvPr>
        </p:nvSpPr>
        <p:spPr/>
        <p:txBody>
          <a:bodyPr/>
          <a:lstStyle/>
          <a:p>
            <a:fld id="{E8B6CFCC-5D1A-44F8-BB28-582CC8F5B179}" type="slidenum">
              <a:rPr lang="fr-CH" smtClean="0"/>
              <a:t>1</a:t>
            </a:fld>
            <a:endParaRPr lang="fr-CH"/>
          </a:p>
        </p:txBody>
      </p:sp>
    </p:spTree>
    <p:extLst>
      <p:ext uri="{BB962C8B-B14F-4D97-AF65-F5344CB8AC3E}">
        <p14:creationId xmlns:p14="http://schemas.microsoft.com/office/powerpoint/2010/main" val="185373922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CH" dirty="0"/>
              <a:t>Ce slide présente la situation actuelle, avec les différentes collectivités publiques et les missions que chacune remplit. Le niveau régional est constitué de l’Agglo et de Coriolis Infrastructures – qui sera donc repris par </a:t>
            </a:r>
            <a:r>
              <a:rPr lang="fr-CH" dirty="0" err="1"/>
              <a:t>Arcia</a:t>
            </a:r>
            <a:r>
              <a:rPr lang="fr-CH" dirty="0"/>
              <a:t> Région culturelle. </a:t>
            </a:r>
          </a:p>
          <a:p>
            <a:endParaRPr lang="fr-CH" dirty="0"/>
          </a:p>
          <a:p>
            <a:r>
              <a:rPr lang="fr-CH" dirty="0"/>
              <a:t>La région culturelle est donc en charge de soutenir financièrement, logistiquement ou par tout autre moyen les associations et fondations culturelles qui ont un rayonnement régional (ex: </a:t>
            </a:r>
            <a:r>
              <a:rPr lang="fr-CH" dirty="0" err="1"/>
              <a:t>Fri-Son</a:t>
            </a:r>
            <a:r>
              <a:rPr lang="fr-CH" dirty="0"/>
              <a:t>, </a:t>
            </a:r>
            <a:r>
              <a:rPr lang="fr-CH" dirty="0" err="1"/>
              <a:t>BédéMania</a:t>
            </a:r>
            <a:r>
              <a:rPr lang="fr-CH" dirty="0"/>
              <a:t>, les Georges, Equilibre et Nuithonie, La Société des concerts de Fribourg, La Spirale, les Rencontres folkloriques internationales, etc.)</a:t>
            </a:r>
          </a:p>
          <a:p>
            <a:endParaRPr lang="fr-CH" dirty="0"/>
          </a:p>
          <a:p>
            <a:r>
              <a:rPr lang="fr-CH" dirty="0"/>
              <a:t>Au niveau des chiffres, on relève qu’en 2024, l’Agglo et Coriolis ont investi 5,2 millions de francs pour la culture régionale, cela pour soutenir 74 entreprises culturelles régionales. Notons que les 10 communes Agglo (Avry, Belfaux, Corminboeuf, Düdingen, Fribourg, Givisiez, Granges-Paccot, </a:t>
            </a:r>
            <a:r>
              <a:rPr lang="fr-CH" dirty="0" err="1"/>
              <a:t>Matran</a:t>
            </a:r>
            <a:r>
              <a:rPr lang="fr-CH" dirty="0"/>
              <a:t>, Marly, Villars-sur-Glâne) contribuaient jusqu’à aujourd’hui pour un montant d’environ </a:t>
            </a:r>
            <a:r>
              <a:rPr lang="fr-CH" dirty="0">
                <a:sym typeface="Wingdings" panose="05000000000000000000" pitchFamily="2" charset="2"/>
              </a:rPr>
              <a:t>CHF 35.- par hab. (subventions pour les activités culturelles régionales). Les 6 communes Coriolis, également communes Agglo (Corminboeuf, Fribourg, Givisiez, Granges-Paccot, </a:t>
            </a:r>
            <a:r>
              <a:rPr lang="fr-CH" dirty="0" err="1">
                <a:sym typeface="Wingdings" panose="05000000000000000000" pitchFamily="2" charset="2"/>
              </a:rPr>
              <a:t>Matran</a:t>
            </a:r>
            <a:r>
              <a:rPr lang="fr-CH" dirty="0">
                <a:sym typeface="Wingdings" panose="05000000000000000000" pitchFamily="2" charset="2"/>
              </a:rPr>
              <a:t>, Villars-sur-Glâne) contribuaient pour un montant de CHF 32,50 par hab. supplémentaire (subvention à Equilibre et Nuithonie, financement des infrastructures de Equilibre et Nuithonie, et subventions à d’autres infrastructures culturelles pour des investissements ponctuels). </a:t>
            </a:r>
          </a:p>
          <a:p>
            <a:endParaRPr lang="fr-CH" dirty="0"/>
          </a:p>
        </p:txBody>
      </p:sp>
      <p:sp>
        <p:nvSpPr>
          <p:cNvPr id="4" name="Espace réservé du numéro de diapositive 3"/>
          <p:cNvSpPr>
            <a:spLocks noGrp="1"/>
          </p:cNvSpPr>
          <p:nvPr>
            <p:ph type="sldNum" sz="quarter" idx="5"/>
          </p:nvPr>
        </p:nvSpPr>
        <p:spPr/>
        <p:txBody>
          <a:bodyPr/>
          <a:lstStyle/>
          <a:p>
            <a:fld id="{E8B6CFCC-5D1A-44F8-BB28-582CC8F5B179}" type="slidenum">
              <a:rPr lang="fr-CH" smtClean="0"/>
              <a:t>2</a:t>
            </a:fld>
            <a:endParaRPr lang="fr-CH"/>
          </a:p>
        </p:txBody>
      </p:sp>
    </p:spTree>
    <p:extLst>
      <p:ext uri="{BB962C8B-B14F-4D97-AF65-F5344CB8AC3E}">
        <p14:creationId xmlns:p14="http://schemas.microsoft.com/office/powerpoint/2010/main" val="28078788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CH" dirty="0"/>
              <a:t>Avec la création d’</a:t>
            </a:r>
            <a:r>
              <a:rPr lang="fr-CH" dirty="0" err="1"/>
              <a:t>Arcia</a:t>
            </a:r>
            <a:r>
              <a:rPr lang="fr-CH" dirty="0"/>
              <a:t> Région culturelle, les tâches culturelles de l’Agglo et de Coriolis Infrastructures sont réunies dans une seule association de communes. </a:t>
            </a:r>
            <a:r>
              <a:rPr lang="fr-CH" dirty="0">
                <a:sym typeface="Wingdings" panose="05000000000000000000" pitchFamily="2" charset="2"/>
              </a:rPr>
              <a:t>Cette nouvelle </a:t>
            </a:r>
            <a:r>
              <a:rPr lang="fr-CH" b="0" dirty="0">
                <a:sym typeface="Wingdings" panose="05000000000000000000" pitchFamily="2" charset="2"/>
              </a:rPr>
              <a:t>association</a:t>
            </a:r>
            <a:r>
              <a:rPr lang="fr-CH" b="1" dirty="0">
                <a:sym typeface="Wingdings" panose="05000000000000000000" pitchFamily="2" charset="2"/>
              </a:rPr>
              <a:t> </a:t>
            </a:r>
            <a:r>
              <a:rPr lang="fr-CH" b="0" dirty="0">
                <a:sym typeface="Wingdings" panose="05000000000000000000" pitchFamily="2" charset="2"/>
              </a:rPr>
              <a:t>sera</a:t>
            </a:r>
            <a:r>
              <a:rPr lang="fr-CH" b="1" dirty="0">
                <a:sym typeface="Wingdings" panose="05000000000000000000" pitchFamily="2" charset="2"/>
              </a:rPr>
              <a:t> </a:t>
            </a:r>
            <a:r>
              <a:rPr lang="fr-CH" dirty="0">
                <a:sym typeface="Wingdings" panose="05000000000000000000" pitchFamily="2" charset="2"/>
              </a:rPr>
              <a:t>dédiée uniquement à la culture, ce qui lui permettra d’être particulièrement efficace.</a:t>
            </a:r>
          </a:p>
          <a:p>
            <a:endParaRPr lang="fr-CH" dirty="0">
              <a:sym typeface="Wingdings" panose="05000000000000000000" pitchFamily="2" charset="2"/>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fr-CH" dirty="0"/>
              <a:t>Les deux autres niveaux de soutien, local et cantonal, restent malgré la création de la région culturelle. En d’autres termes, les communes restent responsables du soutien à la culture locale. </a:t>
            </a:r>
            <a:r>
              <a:rPr lang="fr-CH" dirty="0">
                <a:sym typeface="Wingdings" panose="05000000000000000000" pitchFamily="2" charset="2"/>
              </a:rPr>
              <a:t>Par contre, si une association locale (un chœur ou une fanfare par exemple) crée un évènement d’ampleur régionale (pour un anniversaire par ex.), un soutien de la région pourrait être envisagé. </a:t>
            </a:r>
          </a:p>
          <a:p>
            <a:endParaRPr lang="fr-CH" dirty="0">
              <a:sym typeface="Wingdings" panose="05000000000000000000" pitchFamily="2" charset="2"/>
            </a:endParaRPr>
          </a:p>
          <a:p>
            <a:r>
              <a:rPr lang="fr-CH" dirty="0">
                <a:sym typeface="Wingdings" panose="05000000000000000000" pitchFamily="2" charset="2"/>
              </a:rPr>
              <a:t>La répartition des responsabilités selon les niveaux locaux, régionaux et cantonaux est régie par la loi sur l’encouragement des activités culturelles (LEAC) qui vient d’être adoptée par le Grand conseil; cette loi encourage la création de «régions culturelles» dont </a:t>
            </a:r>
            <a:r>
              <a:rPr lang="fr-CH" i="1" dirty="0" err="1">
                <a:sym typeface="Wingdings" panose="05000000000000000000" pitchFamily="2" charset="2"/>
              </a:rPr>
              <a:t>Arcia</a:t>
            </a:r>
            <a:r>
              <a:rPr lang="fr-CH" i="1" dirty="0">
                <a:sym typeface="Wingdings" panose="05000000000000000000" pitchFamily="2" charset="2"/>
              </a:rPr>
              <a:t> </a:t>
            </a:r>
            <a:r>
              <a:rPr lang="fr-CH" i="0" dirty="0">
                <a:sym typeface="Wingdings" panose="05000000000000000000" pitchFamily="2" charset="2"/>
              </a:rPr>
              <a:t>est un parfait exemple. </a:t>
            </a:r>
            <a:endParaRPr lang="fr-CH" dirty="0"/>
          </a:p>
        </p:txBody>
      </p:sp>
      <p:sp>
        <p:nvSpPr>
          <p:cNvPr id="4" name="Espace réservé du numéro de diapositive 3"/>
          <p:cNvSpPr>
            <a:spLocks noGrp="1"/>
          </p:cNvSpPr>
          <p:nvPr>
            <p:ph type="sldNum" sz="quarter" idx="5"/>
          </p:nvPr>
        </p:nvSpPr>
        <p:spPr/>
        <p:txBody>
          <a:bodyPr/>
          <a:lstStyle/>
          <a:p>
            <a:fld id="{E8B6CFCC-5D1A-44F8-BB28-582CC8F5B179}" type="slidenum">
              <a:rPr lang="fr-CH" smtClean="0"/>
              <a:t>3</a:t>
            </a:fld>
            <a:endParaRPr lang="fr-CH"/>
          </a:p>
        </p:txBody>
      </p:sp>
    </p:spTree>
    <p:extLst>
      <p:ext uri="{BB962C8B-B14F-4D97-AF65-F5344CB8AC3E}">
        <p14:creationId xmlns:p14="http://schemas.microsoft.com/office/powerpoint/2010/main" val="393144745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CH" dirty="0">
                <a:sym typeface="Wingdings" panose="05000000000000000000" pitchFamily="2" charset="2"/>
              </a:rPr>
              <a:t>Ce schéma présente la nouvelle région culturelle et son principe :  une adhésion «à la carte»</a:t>
            </a:r>
            <a:endParaRPr lang="fr-CH"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fr-CH" dirty="0"/>
          </a:p>
          <a:p>
            <a:pPr marL="0" marR="0" lvl="0" indent="0" algn="l" defTabSz="914400" rtl="0" eaLnBrk="1" fontAlgn="auto" latinLnBrk="0" hangingPunct="1">
              <a:lnSpc>
                <a:spcPct val="100000"/>
              </a:lnSpc>
              <a:spcBef>
                <a:spcPts val="0"/>
              </a:spcBef>
              <a:spcAft>
                <a:spcPts val="0"/>
              </a:spcAft>
              <a:buClrTx/>
              <a:buSzTx/>
              <a:buFontTx/>
              <a:buNone/>
              <a:tabLst/>
              <a:defRPr/>
            </a:pPr>
            <a:r>
              <a:rPr lang="fr-CH" dirty="0"/>
              <a:t>Le schéma se lit le schéma en commençant par le bas : en devenant membres de l’association, les communes s’engagent à financer le socle de base d’un montant CHF 5.- par habitant, et s’accordent ainsi sur le but d’un soutien général à la culture régionale. </a:t>
            </a:r>
          </a:p>
          <a:p>
            <a:pPr marL="0" marR="0" lvl="0" indent="0" algn="l" defTabSz="914400" rtl="0" eaLnBrk="1" fontAlgn="auto" latinLnBrk="0" hangingPunct="1">
              <a:lnSpc>
                <a:spcPct val="100000"/>
              </a:lnSpc>
              <a:spcBef>
                <a:spcPts val="0"/>
              </a:spcBef>
              <a:spcAft>
                <a:spcPts val="0"/>
              </a:spcAft>
              <a:buClrTx/>
              <a:buSzTx/>
              <a:buFontTx/>
              <a:buNone/>
              <a:tabLst/>
              <a:defRPr/>
            </a:pPr>
            <a:endParaRPr lang="fr-CH" dirty="0"/>
          </a:p>
          <a:p>
            <a:pPr marL="0" marR="0" lvl="0" indent="0" algn="l" defTabSz="914400" rtl="0" eaLnBrk="1" fontAlgn="auto" latinLnBrk="0" hangingPunct="1">
              <a:lnSpc>
                <a:spcPct val="100000"/>
              </a:lnSpc>
              <a:spcBef>
                <a:spcPts val="0"/>
              </a:spcBef>
              <a:spcAft>
                <a:spcPts val="0"/>
              </a:spcAft>
              <a:buClrTx/>
              <a:buSzTx/>
              <a:buFontTx/>
              <a:buNone/>
              <a:tabLst/>
              <a:defRPr/>
            </a:pPr>
            <a:r>
              <a:rPr lang="fr-CH" dirty="0"/>
              <a:t>Les communes peuvent ensuite choisir une contribution supplémentaire, à la carte, avec les modules supplémentaires 1, 2 et/ou 3. Le module 2 ne peut toutefois être sélectionné que si le module 1 est également choisi. </a:t>
            </a:r>
          </a:p>
          <a:p>
            <a:endParaRPr lang="fr-CH" dirty="0"/>
          </a:p>
          <a:p>
            <a:pPr marL="0" marR="0" lvl="0" indent="0" algn="l" defTabSz="914400" rtl="0" eaLnBrk="1" fontAlgn="auto" latinLnBrk="0" hangingPunct="1">
              <a:lnSpc>
                <a:spcPct val="100000"/>
              </a:lnSpc>
              <a:spcBef>
                <a:spcPts val="0"/>
              </a:spcBef>
              <a:spcAft>
                <a:spcPts val="0"/>
              </a:spcAft>
              <a:buClrTx/>
              <a:buSzTx/>
              <a:buFontTx/>
              <a:buNone/>
              <a:tabLst/>
              <a:defRPr/>
            </a:pPr>
            <a:r>
              <a:rPr lang="fr-CH" dirty="0"/>
              <a:t>A ce jour, 22 communes ont fait part de leur souhait d’adhérer à la région culturelle. Les communes «Agglo» et «Coriolis» ont indiqué leur intention à maintenir leur contribution et ont ainsi indiqué vouloir choisir les modules correspondant à leur soutien financier actuel. Avry a indiqué vouloir prendre un module supplémentaire (n° 3). Par ailleurs, 12 nouvelles communes (Bois d’Amont, Ferpicloz, Gibloux, Grolley-Ponthaux, Hauterive, La </a:t>
            </a:r>
            <a:r>
              <a:rPr lang="fr-CH" dirty="0" err="1"/>
              <a:t>Brillaz</a:t>
            </a:r>
            <a:r>
              <a:rPr lang="fr-CH" dirty="0"/>
              <a:t>, La Sonnaz, Neyruz, Pierrafortscha, Prez, Treyvaux, Villarsel-sur-Marly) ont indiqué vouloir contribuer au socle de base, l’une d’elles, Ferpicloz, déclarant vouloir prendre un module supplémentaire (n° 1). </a:t>
            </a:r>
          </a:p>
          <a:p>
            <a:endParaRPr lang="fr-CH" dirty="0"/>
          </a:p>
          <a:p>
            <a:r>
              <a:rPr lang="fr-CH" dirty="0"/>
              <a:t>Notons qu’une commune qui finance l’ensemble des modules a droit à une réduction du CHF 2.50 par </a:t>
            </a:r>
            <a:r>
              <a:rPr lang="fr-CH" dirty="0" err="1"/>
              <a:t>hab</a:t>
            </a:r>
            <a:r>
              <a:rPr lang="fr-CH" dirty="0"/>
              <a:t> (en tout = CHF 67,50 par </a:t>
            </a:r>
            <a:r>
              <a:rPr lang="fr-CH" dirty="0" err="1"/>
              <a:t>hab</a:t>
            </a:r>
            <a:r>
              <a:rPr lang="fr-CH" dirty="0"/>
              <a:t>).</a:t>
            </a:r>
          </a:p>
          <a:p>
            <a:endParaRPr lang="fr-CH" dirty="0"/>
          </a:p>
          <a:p>
            <a:r>
              <a:rPr lang="fr-CH" dirty="0"/>
              <a:t>Les modules permettent l’accès à des prestations. </a:t>
            </a:r>
          </a:p>
          <a:p>
            <a:r>
              <a:rPr lang="fr-CH" dirty="0"/>
              <a:t>Le module 1 «encouragement des activités culturelles» donne accès à des subventions, une action pour les écoles et un AG culturel offert aux jeunes l’année de leur 18 ans.</a:t>
            </a:r>
          </a:p>
          <a:p>
            <a:r>
              <a:rPr lang="fr-CH" dirty="0"/>
              <a:t>Le module 2 «encouragement avancé des activités culturelles» donne accès à des prix préférentiels sur les abonnements d’Equilibre et Nuithonie.</a:t>
            </a:r>
          </a:p>
          <a:p>
            <a:r>
              <a:rPr lang="fr-CH" dirty="0"/>
              <a:t>Le module 3 «soutien aux infrastructures culturelles» donne accès à des subventions pour les infrastructures et équipements culturels régionaux.</a:t>
            </a:r>
          </a:p>
          <a:p>
            <a:endParaRPr lang="fr-CH" dirty="0"/>
          </a:p>
          <a:p>
            <a:r>
              <a:rPr lang="fr-CH" dirty="0"/>
              <a:t>Notons que les communes, leurs habitant-e-s et acteurs et actrices culturel-le-s bénéficient uniquement des prestations que la commune a choisi de soutenir. Par exemple : seules les entreprises culturelles ayant leur siège dans une commune contribuant au module 1 «encouragement des activités culturelles» peuvent prétendre à recevoir une subvention de la région.</a:t>
            </a:r>
          </a:p>
          <a:p>
            <a:endParaRPr lang="fr-CH" dirty="0"/>
          </a:p>
          <a:p>
            <a:pPr marL="0" marR="0" lvl="0" indent="0" algn="l" defTabSz="914400" rtl="0" eaLnBrk="1" fontAlgn="auto" latinLnBrk="0" hangingPunct="1">
              <a:lnSpc>
                <a:spcPct val="100000"/>
              </a:lnSpc>
              <a:spcBef>
                <a:spcPts val="0"/>
              </a:spcBef>
              <a:spcAft>
                <a:spcPts val="0"/>
              </a:spcAft>
              <a:buClrTx/>
              <a:buSzTx/>
              <a:buFontTx/>
              <a:buNone/>
              <a:tabLst/>
              <a:defRPr/>
            </a:pPr>
            <a:r>
              <a:rPr lang="fr-CH" dirty="0"/>
              <a:t>En fonction des moyens à disposition de la région, de nouveaux outils de soutien pourraient être mis en place au travers du socle de base «financement global de la culture», lesquels bénéficieraient à l’ensemble des communes. </a:t>
            </a:r>
          </a:p>
        </p:txBody>
      </p:sp>
      <p:sp>
        <p:nvSpPr>
          <p:cNvPr id="4" name="Espace réservé du numéro de diapositive 3"/>
          <p:cNvSpPr>
            <a:spLocks noGrp="1"/>
          </p:cNvSpPr>
          <p:nvPr>
            <p:ph type="sldNum" sz="quarter" idx="5"/>
          </p:nvPr>
        </p:nvSpPr>
        <p:spPr/>
        <p:txBody>
          <a:bodyPr/>
          <a:lstStyle/>
          <a:p>
            <a:fld id="{E8B6CFCC-5D1A-44F8-BB28-582CC8F5B179}" type="slidenum">
              <a:rPr lang="fr-CH" smtClean="0"/>
              <a:t>4</a:t>
            </a:fld>
            <a:endParaRPr lang="fr-CH"/>
          </a:p>
        </p:txBody>
      </p:sp>
    </p:spTree>
    <p:extLst>
      <p:ext uri="{BB962C8B-B14F-4D97-AF65-F5344CB8AC3E}">
        <p14:creationId xmlns:p14="http://schemas.microsoft.com/office/powerpoint/2010/main" val="284586455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CH" sz="1200" b="0" kern="1200" dirty="0" err="1">
                <a:solidFill>
                  <a:schemeClr val="tx1"/>
                </a:solidFill>
                <a:effectLst/>
                <a:latin typeface="+mn-lt"/>
                <a:ea typeface="+mn-ea"/>
                <a:cs typeface="+mn-cs"/>
              </a:rPr>
              <a:t>Arcia</a:t>
            </a:r>
            <a:r>
              <a:rPr lang="fr-CH" sz="1200" b="0" kern="1200" dirty="0">
                <a:solidFill>
                  <a:schemeClr val="tx1"/>
                </a:solidFill>
                <a:effectLst/>
                <a:latin typeface="+mn-lt"/>
                <a:ea typeface="+mn-ea"/>
                <a:cs typeface="+mn-cs"/>
              </a:rPr>
              <a:t> Région culturelle est une association de communes classique, au sens de la loi sur les communes (LCO).</a:t>
            </a:r>
          </a:p>
          <a:p>
            <a:r>
              <a:rPr lang="fr-CH" sz="1200" b="0" kern="1200" dirty="0">
                <a:solidFill>
                  <a:schemeClr val="tx1"/>
                </a:solidFill>
                <a:effectLst/>
                <a:latin typeface="+mn-lt"/>
                <a:ea typeface="+mn-ea"/>
                <a:cs typeface="+mn-cs"/>
              </a:rPr>
              <a:t>Avec :</a:t>
            </a:r>
          </a:p>
          <a:p>
            <a:pPr marL="171450" indent="-171450">
              <a:buFontTx/>
              <a:buChar char="-"/>
            </a:pPr>
            <a:r>
              <a:rPr lang="fr-CH" sz="1200" b="0" kern="1200" dirty="0">
                <a:solidFill>
                  <a:schemeClr val="tx1"/>
                </a:solidFill>
                <a:effectLst/>
                <a:latin typeface="+mn-lt"/>
                <a:ea typeface="+mn-ea"/>
                <a:cs typeface="+mn-cs"/>
              </a:rPr>
              <a:t>Un </a:t>
            </a:r>
            <a:r>
              <a:rPr lang="fr-CH" sz="1200" b="1" kern="1200" dirty="0">
                <a:solidFill>
                  <a:schemeClr val="tx1"/>
                </a:solidFill>
                <a:effectLst/>
                <a:latin typeface="+mn-lt"/>
                <a:ea typeface="+mn-ea"/>
                <a:cs typeface="+mn-cs"/>
              </a:rPr>
              <a:t>comité de direction</a:t>
            </a:r>
            <a:r>
              <a:rPr lang="fr-CH" sz="1200" kern="1200" dirty="0">
                <a:solidFill>
                  <a:schemeClr val="tx1"/>
                </a:solidFill>
                <a:effectLst/>
                <a:latin typeface="+mn-lt"/>
                <a:ea typeface="+mn-ea"/>
                <a:cs typeface="+mn-cs"/>
              </a:rPr>
              <a:t> composé de 9 à 11 membres. Les communes qui contribuent à tous les modules ont droit à un membre, les autres membres sont désignés en veillant à une représentation régionale équitable. </a:t>
            </a:r>
          </a:p>
          <a:p>
            <a:pPr marL="171450" indent="-171450">
              <a:buFontTx/>
              <a:buChar char="-"/>
            </a:pPr>
            <a:r>
              <a:rPr lang="fr-CH" sz="1200" kern="1200" dirty="0">
                <a:solidFill>
                  <a:schemeClr val="tx1"/>
                </a:solidFill>
                <a:effectLst/>
                <a:latin typeface="+mn-lt"/>
                <a:ea typeface="+mn-ea"/>
                <a:cs typeface="+mn-cs"/>
              </a:rPr>
              <a:t>Une </a:t>
            </a:r>
            <a:r>
              <a:rPr lang="fr-CH" sz="1200" b="1" kern="1200" dirty="0">
                <a:solidFill>
                  <a:schemeClr val="tx1"/>
                </a:solidFill>
                <a:effectLst/>
                <a:latin typeface="+mn-lt"/>
                <a:ea typeface="+mn-ea"/>
                <a:cs typeface="+mn-cs"/>
              </a:rPr>
              <a:t>assemblée des délégué-e-s</a:t>
            </a:r>
            <a:r>
              <a:rPr lang="fr-CH" sz="1200" b="0" kern="1200" dirty="0">
                <a:solidFill>
                  <a:schemeClr val="tx1"/>
                </a:solidFill>
                <a:effectLst/>
                <a:latin typeface="+mn-lt"/>
                <a:ea typeface="+mn-ea"/>
                <a:cs typeface="+mn-cs"/>
              </a:rPr>
              <a:t>, composée </a:t>
            </a:r>
            <a:r>
              <a:rPr lang="fr-CH" sz="1200" kern="1200" dirty="0">
                <a:solidFill>
                  <a:schemeClr val="tx1"/>
                </a:solidFill>
                <a:effectLst/>
                <a:latin typeface="+mn-lt"/>
                <a:ea typeface="+mn-ea"/>
                <a:cs typeface="+mn-cs"/>
              </a:rPr>
              <a:t>selon la population légale et l’engagement financier des communes. C</a:t>
            </a:r>
            <a:r>
              <a:rPr lang="fr-CH" sz="1200" b="0" kern="1200" dirty="0">
                <a:solidFill>
                  <a:schemeClr val="tx1"/>
                </a:solidFill>
                <a:effectLst/>
                <a:latin typeface="+mn-lt"/>
                <a:ea typeface="+mn-ea"/>
                <a:cs typeface="+mn-cs"/>
              </a:rPr>
              <a:t>omme habituellement, chaque commune a au minimum une voix, puis une vois supplémentaire </a:t>
            </a:r>
            <a:r>
              <a:rPr lang="fr-CH" sz="1200" kern="1200" dirty="0">
                <a:solidFill>
                  <a:schemeClr val="tx1"/>
                </a:solidFill>
                <a:effectLst/>
                <a:latin typeface="+mn-lt"/>
                <a:ea typeface="+mn-ea"/>
                <a:cs typeface="+mn-cs"/>
              </a:rPr>
              <a:t>par tranche de 2’000 habitants. Viennent ensuite s’ajouter des voix supplémentaires en fonction des modules choisis (cinq, trois ou deux, selon le module) (tableau avec exemples dans la slide suivante)</a:t>
            </a:r>
            <a:endParaRPr lang="fr-CH" sz="1200" b="0" kern="1200" dirty="0">
              <a:solidFill>
                <a:schemeClr val="tx1"/>
              </a:solidFill>
              <a:effectLst/>
              <a:latin typeface="+mn-lt"/>
              <a:ea typeface="+mn-ea"/>
              <a:cs typeface="+mn-cs"/>
            </a:endParaRPr>
          </a:p>
          <a:p>
            <a:pPr marL="171450" indent="-171450">
              <a:buFontTx/>
              <a:buChar char="-"/>
            </a:pPr>
            <a:r>
              <a:rPr lang="fr-CH" sz="1200" b="0" kern="1200" dirty="0">
                <a:solidFill>
                  <a:schemeClr val="tx1"/>
                </a:solidFill>
                <a:effectLst/>
                <a:latin typeface="+mn-lt"/>
                <a:ea typeface="+mn-ea"/>
                <a:cs typeface="+mn-cs"/>
              </a:rPr>
              <a:t>S’agissant de la </a:t>
            </a:r>
            <a:r>
              <a:rPr lang="fr-CH" sz="1200" b="1" kern="1200" dirty="0">
                <a:solidFill>
                  <a:schemeClr val="tx1"/>
                </a:solidFill>
                <a:effectLst/>
                <a:latin typeface="+mn-lt"/>
                <a:ea typeface="+mn-ea"/>
                <a:cs typeface="+mn-cs"/>
              </a:rPr>
              <a:t>présidence</a:t>
            </a:r>
            <a:r>
              <a:rPr lang="fr-CH" sz="1200" kern="1200" dirty="0">
                <a:solidFill>
                  <a:schemeClr val="tx1"/>
                </a:solidFill>
                <a:effectLst/>
                <a:latin typeface="+mn-lt"/>
                <a:ea typeface="+mn-ea"/>
                <a:cs typeface="+mn-cs"/>
              </a:rPr>
              <a:t> , elle est désignée par l’AD, en principe au sein du comité de direction. L’AD peut toutefois élire une personne tierce (qui n’est pas membre d’un conseil communal) ; dans ce cas, celle-ci dispose d’une voix consultative uniquement.</a:t>
            </a:r>
          </a:p>
          <a:p>
            <a:endParaRPr lang="fr-CH" dirty="0"/>
          </a:p>
          <a:p>
            <a:r>
              <a:rPr lang="fr-CH" dirty="0"/>
              <a:t>Les autres organes de la région sont : </a:t>
            </a:r>
          </a:p>
          <a:p>
            <a:pPr marL="171450" indent="-171450">
              <a:buFontTx/>
              <a:buChar char="-"/>
            </a:pPr>
            <a:r>
              <a:rPr lang="fr-CH" dirty="0"/>
              <a:t>les commissions (commission culturelle et commission pour les infrastructures) dont les membres sont majoritairement issus du milieu culturel (pas de représentation politique).</a:t>
            </a:r>
          </a:p>
          <a:p>
            <a:pPr marL="171450" marR="0" lvl="0" indent="-171450" algn="l" defTabSz="914400" rtl="0" eaLnBrk="1" fontAlgn="auto" latinLnBrk="0" hangingPunct="1">
              <a:lnSpc>
                <a:spcPct val="100000"/>
              </a:lnSpc>
              <a:spcBef>
                <a:spcPts val="0"/>
              </a:spcBef>
              <a:spcAft>
                <a:spcPts val="0"/>
              </a:spcAft>
              <a:buClrTx/>
              <a:buSzTx/>
              <a:buFontTx/>
              <a:buChar char="-"/>
              <a:tabLst/>
              <a:defRPr/>
            </a:pPr>
            <a:r>
              <a:rPr lang="fr-CH" dirty="0"/>
              <a:t>Le coordinateur-</a:t>
            </a:r>
            <a:r>
              <a:rPr lang="fr-CH" dirty="0" err="1"/>
              <a:t>trice</a:t>
            </a:r>
            <a:r>
              <a:rPr lang="fr-CH" dirty="0"/>
              <a:t> </a:t>
            </a:r>
            <a:r>
              <a:rPr lang="fr-CH" dirty="0" err="1"/>
              <a:t>régional-e</a:t>
            </a:r>
            <a:r>
              <a:rPr lang="fr-CH" dirty="0"/>
              <a:t> de la culture, qui sera </a:t>
            </a:r>
            <a:r>
              <a:rPr lang="fr-CH" sz="1200" kern="1200" dirty="0">
                <a:solidFill>
                  <a:schemeClr val="tx1"/>
                </a:solidFill>
                <a:effectLst/>
                <a:latin typeface="+mn-lt"/>
                <a:ea typeface="+mn-ea"/>
                <a:cs typeface="+mn-cs"/>
              </a:rPr>
              <a:t>responsable de la gestion de l’association, de la coordination administrative et du déploiement de la stratégie culturelle régionale. Il ou elle représente l’association auprès des tiers.</a:t>
            </a:r>
          </a:p>
          <a:p>
            <a:pPr marL="171450" marR="0" lvl="0" indent="-171450" algn="l" defTabSz="914400" rtl="0" eaLnBrk="1" fontAlgn="auto" latinLnBrk="0" hangingPunct="1">
              <a:lnSpc>
                <a:spcPct val="100000"/>
              </a:lnSpc>
              <a:spcBef>
                <a:spcPts val="0"/>
              </a:spcBef>
              <a:spcAft>
                <a:spcPts val="0"/>
              </a:spcAft>
              <a:buClrTx/>
              <a:buSzTx/>
              <a:buFontTx/>
              <a:buChar char="-"/>
              <a:tabLst/>
              <a:defRPr/>
            </a:pPr>
            <a:r>
              <a:rPr lang="fr-CH" sz="1200" kern="1200" dirty="0">
                <a:solidFill>
                  <a:schemeClr val="tx1"/>
                </a:solidFill>
                <a:effectLst/>
                <a:latin typeface="+mn-lt"/>
                <a:ea typeface="+mn-ea"/>
                <a:cs typeface="+mn-cs"/>
              </a:rPr>
              <a:t>Une commission financière.</a:t>
            </a:r>
          </a:p>
          <a:p>
            <a:pPr marL="0" indent="0">
              <a:buFontTx/>
              <a:buNone/>
            </a:pPr>
            <a:endParaRPr lang="fr-CH" dirty="0"/>
          </a:p>
        </p:txBody>
      </p:sp>
      <p:sp>
        <p:nvSpPr>
          <p:cNvPr id="4" name="Espace réservé du numéro de diapositive 3"/>
          <p:cNvSpPr>
            <a:spLocks noGrp="1"/>
          </p:cNvSpPr>
          <p:nvPr>
            <p:ph type="sldNum" sz="quarter" idx="5"/>
          </p:nvPr>
        </p:nvSpPr>
        <p:spPr/>
        <p:txBody>
          <a:bodyPr/>
          <a:lstStyle/>
          <a:p>
            <a:fld id="{E8B6CFCC-5D1A-44F8-BB28-582CC8F5B179}" type="slidenum">
              <a:rPr lang="fr-CH" smtClean="0"/>
              <a:t>5</a:t>
            </a:fld>
            <a:endParaRPr lang="fr-CH"/>
          </a:p>
        </p:txBody>
      </p:sp>
    </p:spTree>
    <p:extLst>
      <p:ext uri="{BB962C8B-B14F-4D97-AF65-F5344CB8AC3E}">
        <p14:creationId xmlns:p14="http://schemas.microsoft.com/office/powerpoint/2010/main" val="192329685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CH" i="1" dirty="0">
                <a:solidFill>
                  <a:srgbClr val="FF0000"/>
                </a:solidFill>
              </a:rPr>
              <a:t>[Si vous le souhaitez, vous pouvez compléter la dernière colonne avec les données pour votre commune]</a:t>
            </a:r>
          </a:p>
          <a:p>
            <a:endParaRPr lang="fr-CH" dirty="0">
              <a:solidFill>
                <a:srgbClr val="FF0000"/>
              </a:solidFill>
            </a:endParaRPr>
          </a:p>
          <a:p>
            <a:r>
              <a:rPr lang="fr-CH" dirty="0"/>
              <a:t>Ce slide présente la répartition des voix à l’AD. </a:t>
            </a:r>
          </a:p>
        </p:txBody>
      </p:sp>
      <p:sp>
        <p:nvSpPr>
          <p:cNvPr id="4" name="Espace réservé du numéro de diapositive 3"/>
          <p:cNvSpPr>
            <a:spLocks noGrp="1"/>
          </p:cNvSpPr>
          <p:nvPr>
            <p:ph type="sldNum" sz="quarter" idx="5"/>
          </p:nvPr>
        </p:nvSpPr>
        <p:spPr/>
        <p:txBody>
          <a:bodyPr/>
          <a:lstStyle/>
          <a:p>
            <a:fld id="{E8B6CFCC-5D1A-44F8-BB28-582CC8F5B179}" type="slidenum">
              <a:rPr lang="fr-CH" smtClean="0"/>
              <a:t>6</a:t>
            </a:fld>
            <a:endParaRPr lang="fr-CH"/>
          </a:p>
        </p:txBody>
      </p:sp>
    </p:spTree>
    <p:extLst>
      <p:ext uri="{BB962C8B-B14F-4D97-AF65-F5344CB8AC3E}">
        <p14:creationId xmlns:p14="http://schemas.microsoft.com/office/powerpoint/2010/main" val="190116083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b="1" dirty="0"/>
              <a:t>[Ce slide doit être complété par vos soins !]</a:t>
            </a:r>
          </a:p>
          <a:p>
            <a:r>
              <a:rPr lang="fr-FR" dirty="0"/>
              <a:t>Voix à l’AD : à calculer selon le tableau</a:t>
            </a:r>
            <a:r>
              <a:rPr lang="fr-CH" dirty="0"/>
              <a:t> des slides précédentes</a:t>
            </a:r>
          </a:p>
          <a:p>
            <a:r>
              <a:rPr lang="fr-CH" dirty="0"/>
              <a:t>Voix au Comité : une voix assurée si votre commune prend l’ensemble des modules (c’est le cas pour l’instant de Fribourg, Villars-sur-Glâne, Givisiez, Granges-Paccot, </a:t>
            </a:r>
            <a:r>
              <a:rPr lang="fr-CH" dirty="0" err="1"/>
              <a:t>Matran</a:t>
            </a:r>
            <a:r>
              <a:rPr lang="fr-CH" dirty="0"/>
              <a:t> et Corminboeuf). Si ce n’est pas le cas, le choix des membres du comité dépendra de l’AD.</a:t>
            </a:r>
          </a:p>
          <a:p>
            <a:pPr marL="0" marR="0" lvl="0" indent="0" algn="l" defTabSz="914400" rtl="0" eaLnBrk="1" fontAlgn="auto" latinLnBrk="0" hangingPunct="1">
              <a:lnSpc>
                <a:spcPct val="100000"/>
              </a:lnSpc>
              <a:spcBef>
                <a:spcPts val="0"/>
              </a:spcBef>
              <a:spcAft>
                <a:spcPts val="0"/>
              </a:spcAft>
              <a:buClrTx/>
              <a:buSzTx/>
              <a:buFontTx/>
              <a:buNone/>
              <a:tabLst/>
              <a:defRPr/>
            </a:pPr>
            <a:r>
              <a:rPr lang="fr-CH" dirty="0"/>
              <a:t>Contribution : à additionner selon les modules choisis. Rappel : les montants pour les modules supplémentaires sont des montants maximums (inscrit dans le règlement). Pour les communes souscrivant l’ensemble des modules, un rabais de CHF 2.50 est attribué (pour l’instant pour Fribourg, Villars-sur-Glâne, Givisiez, Granges-Paccot, </a:t>
            </a:r>
            <a:r>
              <a:rPr lang="fr-CH" dirty="0" err="1"/>
              <a:t>Matran</a:t>
            </a:r>
            <a:r>
              <a:rPr lang="fr-CH" dirty="0"/>
              <a:t> et </a:t>
            </a:r>
            <a:r>
              <a:rPr lang="fr-CH" dirty="0" err="1"/>
              <a:t>Corminboeuf</a:t>
            </a:r>
            <a:r>
              <a:rPr lang="fr-CH" dirty="0"/>
              <a:t>).</a:t>
            </a:r>
          </a:p>
          <a:p>
            <a:pPr marL="0" marR="0" lvl="0" indent="0" algn="l" defTabSz="914400" rtl="0" eaLnBrk="1" fontAlgn="auto" latinLnBrk="0" hangingPunct="1">
              <a:lnSpc>
                <a:spcPct val="100000"/>
              </a:lnSpc>
              <a:spcBef>
                <a:spcPts val="0"/>
              </a:spcBef>
              <a:spcAft>
                <a:spcPts val="0"/>
              </a:spcAft>
              <a:buClrTx/>
              <a:buSzTx/>
              <a:buFontTx/>
              <a:buNone/>
              <a:tabLst/>
              <a:defRPr/>
            </a:pPr>
            <a:r>
              <a:rPr lang="fr-CH" dirty="0"/>
              <a:t>Prestations : à sélectionner selon les modules choisis</a:t>
            </a:r>
          </a:p>
          <a:p>
            <a:endParaRPr lang="fr-FR" dirty="0"/>
          </a:p>
        </p:txBody>
      </p:sp>
      <p:sp>
        <p:nvSpPr>
          <p:cNvPr id="4" name="Espace réservé du numéro de diapositive 3"/>
          <p:cNvSpPr>
            <a:spLocks noGrp="1"/>
          </p:cNvSpPr>
          <p:nvPr>
            <p:ph type="sldNum" sz="quarter" idx="5"/>
          </p:nvPr>
        </p:nvSpPr>
        <p:spPr/>
        <p:txBody>
          <a:bodyPr/>
          <a:lstStyle/>
          <a:p>
            <a:fld id="{E8B6CFCC-5D1A-44F8-BB28-582CC8F5B179}" type="slidenum">
              <a:rPr lang="fr-CH" smtClean="0"/>
              <a:t>7</a:t>
            </a:fld>
            <a:endParaRPr lang="fr-CH"/>
          </a:p>
        </p:txBody>
      </p:sp>
    </p:spTree>
    <p:extLst>
      <p:ext uri="{BB962C8B-B14F-4D97-AF65-F5344CB8AC3E}">
        <p14:creationId xmlns:p14="http://schemas.microsoft.com/office/powerpoint/2010/main" val="262487396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754B6AC-4C97-3BE5-5386-6646125B7576}"/>
              </a:ext>
            </a:extLst>
          </p:cNvPr>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endParaRPr lang="fr-CH"/>
          </a:p>
        </p:txBody>
      </p:sp>
      <p:sp>
        <p:nvSpPr>
          <p:cNvPr id="3" name="Sous-titre 2">
            <a:extLst>
              <a:ext uri="{FF2B5EF4-FFF2-40B4-BE49-F238E27FC236}">
                <a16:creationId xmlns:a16="http://schemas.microsoft.com/office/drawing/2014/main" id="{E19446EA-1CD8-25D7-30E7-937649C1C38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endParaRPr lang="fr-CH"/>
          </a:p>
        </p:txBody>
      </p:sp>
      <p:sp>
        <p:nvSpPr>
          <p:cNvPr id="4" name="Espace réservé de la date 3">
            <a:extLst>
              <a:ext uri="{FF2B5EF4-FFF2-40B4-BE49-F238E27FC236}">
                <a16:creationId xmlns:a16="http://schemas.microsoft.com/office/drawing/2014/main" id="{C7253BB5-D064-FF4A-5282-5B5ED5BD1BFC}"/>
              </a:ext>
            </a:extLst>
          </p:cNvPr>
          <p:cNvSpPr>
            <a:spLocks noGrp="1"/>
          </p:cNvSpPr>
          <p:nvPr>
            <p:ph type="dt" sz="half" idx="10"/>
          </p:nvPr>
        </p:nvSpPr>
        <p:spPr/>
        <p:txBody>
          <a:bodyPr/>
          <a:lstStyle/>
          <a:p>
            <a:fld id="{EA91D598-3176-43A1-8D40-B4A92574444B}" type="datetimeFigureOut">
              <a:rPr lang="fr-CH" smtClean="0"/>
              <a:t>31.03.2026</a:t>
            </a:fld>
            <a:endParaRPr lang="fr-CH"/>
          </a:p>
        </p:txBody>
      </p:sp>
      <p:sp>
        <p:nvSpPr>
          <p:cNvPr id="5" name="Espace réservé du pied de page 4">
            <a:extLst>
              <a:ext uri="{FF2B5EF4-FFF2-40B4-BE49-F238E27FC236}">
                <a16:creationId xmlns:a16="http://schemas.microsoft.com/office/drawing/2014/main" id="{30925615-DC9B-46CE-3B1E-8E8B9501EAC5}"/>
              </a:ext>
            </a:extLst>
          </p:cNvPr>
          <p:cNvSpPr>
            <a:spLocks noGrp="1"/>
          </p:cNvSpPr>
          <p:nvPr>
            <p:ph type="ftr" sz="quarter" idx="11"/>
          </p:nvPr>
        </p:nvSpPr>
        <p:spPr/>
        <p:txBody>
          <a:bodyPr/>
          <a:lstStyle/>
          <a:p>
            <a:endParaRPr lang="fr-CH"/>
          </a:p>
        </p:txBody>
      </p:sp>
      <p:sp>
        <p:nvSpPr>
          <p:cNvPr id="6" name="Espace réservé du numéro de diapositive 5">
            <a:extLst>
              <a:ext uri="{FF2B5EF4-FFF2-40B4-BE49-F238E27FC236}">
                <a16:creationId xmlns:a16="http://schemas.microsoft.com/office/drawing/2014/main" id="{65008B5D-C11E-4D08-3B96-370B1A71FD43}"/>
              </a:ext>
            </a:extLst>
          </p:cNvPr>
          <p:cNvSpPr>
            <a:spLocks noGrp="1"/>
          </p:cNvSpPr>
          <p:nvPr>
            <p:ph type="sldNum" sz="quarter" idx="12"/>
          </p:nvPr>
        </p:nvSpPr>
        <p:spPr/>
        <p:txBody>
          <a:bodyPr/>
          <a:lstStyle/>
          <a:p>
            <a:fld id="{74497010-3910-45D9-B36C-9CE63A707FC0}" type="slidenum">
              <a:rPr lang="fr-CH" smtClean="0"/>
              <a:t>‹N°›</a:t>
            </a:fld>
            <a:endParaRPr lang="fr-CH"/>
          </a:p>
        </p:txBody>
      </p:sp>
    </p:spTree>
    <p:extLst>
      <p:ext uri="{BB962C8B-B14F-4D97-AF65-F5344CB8AC3E}">
        <p14:creationId xmlns:p14="http://schemas.microsoft.com/office/powerpoint/2010/main" val="3526168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374DD9C-E891-B28F-37F5-6DE126555DCE}"/>
              </a:ext>
            </a:extLst>
          </p:cNvPr>
          <p:cNvSpPr>
            <a:spLocks noGrp="1"/>
          </p:cNvSpPr>
          <p:nvPr>
            <p:ph type="title"/>
          </p:nvPr>
        </p:nvSpPr>
        <p:spPr/>
        <p:txBody>
          <a:bodyPr/>
          <a:lstStyle/>
          <a:p>
            <a:r>
              <a:rPr lang="fr-FR"/>
              <a:t>Modifiez le style du titre</a:t>
            </a:r>
            <a:endParaRPr lang="fr-CH"/>
          </a:p>
        </p:txBody>
      </p:sp>
      <p:sp>
        <p:nvSpPr>
          <p:cNvPr id="3" name="Espace réservé du texte vertical 2">
            <a:extLst>
              <a:ext uri="{FF2B5EF4-FFF2-40B4-BE49-F238E27FC236}">
                <a16:creationId xmlns:a16="http://schemas.microsoft.com/office/drawing/2014/main" id="{0715AB93-4CCF-431D-97B7-1E650D5D3726}"/>
              </a:ext>
            </a:extLst>
          </p:cNvPr>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H"/>
          </a:p>
        </p:txBody>
      </p:sp>
      <p:sp>
        <p:nvSpPr>
          <p:cNvPr id="4" name="Espace réservé de la date 3">
            <a:extLst>
              <a:ext uri="{FF2B5EF4-FFF2-40B4-BE49-F238E27FC236}">
                <a16:creationId xmlns:a16="http://schemas.microsoft.com/office/drawing/2014/main" id="{9D83CC30-CB4C-1CA8-34E5-82A061B5DBDF}"/>
              </a:ext>
            </a:extLst>
          </p:cNvPr>
          <p:cNvSpPr>
            <a:spLocks noGrp="1"/>
          </p:cNvSpPr>
          <p:nvPr>
            <p:ph type="dt" sz="half" idx="10"/>
          </p:nvPr>
        </p:nvSpPr>
        <p:spPr/>
        <p:txBody>
          <a:bodyPr/>
          <a:lstStyle/>
          <a:p>
            <a:fld id="{EA91D598-3176-43A1-8D40-B4A92574444B}" type="datetimeFigureOut">
              <a:rPr lang="fr-CH" smtClean="0"/>
              <a:t>31.03.2026</a:t>
            </a:fld>
            <a:endParaRPr lang="fr-CH"/>
          </a:p>
        </p:txBody>
      </p:sp>
      <p:sp>
        <p:nvSpPr>
          <p:cNvPr id="5" name="Espace réservé du pied de page 4">
            <a:extLst>
              <a:ext uri="{FF2B5EF4-FFF2-40B4-BE49-F238E27FC236}">
                <a16:creationId xmlns:a16="http://schemas.microsoft.com/office/drawing/2014/main" id="{C48CB241-19D9-F368-9EF1-C7FA3DCFD9DB}"/>
              </a:ext>
            </a:extLst>
          </p:cNvPr>
          <p:cNvSpPr>
            <a:spLocks noGrp="1"/>
          </p:cNvSpPr>
          <p:nvPr>
            <p:ph type="ftr" sz="quarter" idx="11"/>
          </p:nvPr>
        </p:nvSpPr>
        <p:spPr/>
        <p:txBody>
          <a:bodyPr/>
          <a:lstStyle/>
          <a:p>
            <a:endParaRPr lang="fr-CH"/>
          </a:p>
        </p:txBody>
      </p:sp>
      <p:sp>
        <p:nvSpPr>
          <p:cNvPr id="6" name="Espace réservé du numéro de diapositive 5">
            <a:extLst>
              <a:ext uri="{FF2B5EF4-FFF2-40B4-BE49-F238E27FC236}">
                <a16:creationId xmlns:a16="http://schemas.microsoft.com/office/drawing/2014/main" id="{6C555F7F-08F5-A401-6B1F-CFCB545BDDCD}"/>
              </a:ext>
            </a:extLst>
          </p:cNvPr>
          <p:cNvSpPr>
            <a:spLocks noGrp="1"/>
          </p:cNvSpPr>
          <p:nvPr>
            <p:ph type="sldNum" sz="quarter" idx="12"/>
          </p:nvPr>
        </p:nvSpPr>
        <p:spPr/>
        <p:txBody>
          <a:bodyPr/>
          <a:lstStyle/>
          <a:p>
            <a:fld id="{74497010-3910-45D9-B36C-9CE63A707FC0}" type="slidenum">
              <a:rPr lang="fr-CH" smtClean="0"/>
              <a:t>‹N°›</a:t>
            </a:fld>
            <a:endParaRPr lang="fr-CH"/>
          </a:p>
        </p:txBody>
      </p:sp>
    </p:spTree>
    <p:extLst>
      <p:ext uri="{BB962C8B-B14F-4D97-AF65-F5344CB8AC3E}">
        <p14:creationId xmlns:p14="http://schemas.microsoft.com/office/powerpoint/2010/main" val="353738929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a:extLst>
              <a:ext uri="{FF2B5EF4-FFF2-40B4-BE49-F238E27FC236}">
                <a16:creationId xmlns:a16="http://schemas.microsoft.com/office/drawing/2014/main" id="{D5EDD112-94CD-48BB-FDCD-4A4080065469}"/>
              </a:ext>
            </a:extLst>
          </p:cNvPr>
          <p:cNvSpPr>
            <a:spLocks noGrp="1"/>
          </p:cNvSpPr>
          <p:nvPr>
            <p:ph type="title" orient="vert"/>
          </p:nvPr>
        </p:nvSpPr>
        <p:spPr>
          <a:xfrm>
            <a:off x="8724900" y="365125"/>
            <a:ext cx="2628900" cy="5811838"/>
          </a:xfrm>
        </p:spPr>
        <p:txBody>
          <a:bodyPr vert="eaVert"/>
          <a:lstStyle/>
          <a:p>
            <a:r>
              <a:rPr lang="fr-FR"/>
              <a:t>Modifiez le style du titre</a:t>
            </a:r>
            <a:endParaRPr lang="fr-CH"/>
          </a:p>
        </p:txBody>
      </p:sp>
      <p:sp>
        <p:nvSpPr>
          <p:cNvPr id="3" name="Espace réservé du texte vertical 2">
            <a:extLst>
              <a:ext uri="{FF2B5EF4-FFF2-40B4-BE49-F238E27FC236}">
                <a16:creationId xmlns:a16="http://schemas.microsoft.com/office/drawing/2014/main" id="{ADF78687-BAB5-7281-595C-65C3B63F0717}"/>
              </a:ext>
            </a:extLst>
          </p:cNvPr>
          <p:cNvSpPr>
            <a:spLocks noGrp="1"/>
          </p:cNvSpPr>
          <p:nvPr>
            <p:ph type="body" orient="vert" idx="1"/>
          </p:nvPr>
        </p:nvSpPr>
        <p:spPr>
          <a:xfrm>
            <a:off x="838200" y="365125"/>
            <a:ext cx="7734300" cy="5811838"/>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H"/>
          </a:p>
        </p:txBody>
      </p:sp>
      <p:sp>
        <p:nvSpPr>
          <p:cNvPr id="4" name="Espace réservé de la date 3">
            <a:extLst>
              <a:ext uri="{FF2B5EF4-FFF2-40B4-BE49-F238E27FC236}">
                <a16:creationId xmlns:a16="http://schemas.microsoft.com/office/drawing/2014/main" id="{0121C833-700E-96F7-A6B9-FB9F0D4A7D5A}"/>
              </a:ext>
            </a:extLst>
          </p:cNvPr>
          <p:cNvSpPr>
            <a:spLocks noGrp="1"/>
          </p:cNvSpPr>
          <p:nvPr>
            <p:ph type="dt" sz="half" idx="10"/>
          </p:nvPr>
        </p:nvSpPr>
        <p:spPr/>
        <p:txBody>
          <a:bodyPr/>
          <a:lstStyle/>
          <a:p>
            <a:fld id="{EA91D598-3176-43A1-8D40-B4A92574444B}" type="datetimeFigureOut">
              <a:rPr lang="fr-CH" smtClean="0"/>
              <a:t>31.03.2026</a:t>
            </a:fld>
            <a:endParaRPr lang="fr-CH"/>
          </a:p>
        </p:txBody>
      </p:sp>
      <p:sp>
        <p:nvSpPr>
          <p:cNvPr id="5" name="Espace réservé du pied de page 4">
            <a:extLst>
              <a:ext uri="{FF2B5EF4-FFF2-40B4-BE49-F238E27FC236}">
                <a16:creationId xmlns:a16="http://schemas.microsoft.com/office/drawing/2014/main" id="{5857E41E-FB7A-2515-F648-4B532667180F}"/>
              </a:ext>
            </a:extLst>
          </p:cNvPr>
          <p:cNvSpPr>
            <a:spLocks noGrp="1"/>
          </p:cNvSpPr>
          <p:nvPr>
            <p:ph type="ftr" sz="quarter" idx="11"/>
          </p:nvPr>
        </p:nvSpPr>
        <p:spPr/>
        <p:txBody>
          <a:bodyPr/>
          <a:lstStyle/>
          <a:p>
            <a:endParaRPr lang="fr-CH"/>
          </a:p>
        </p:txBody>
      </p:sp>
      <p:sp>
        <p:nvSpPr>
          <p:cNvPr id="6" name="Espace réservé du numéro de diapositive 5">
            <a:extLst>
              <a:ext uri="{FF2B5EF4-FFF2-40B4-BE49-F238E27FC236}">
                <a16:creationId xmlns:a16="http://schemas.microsoft.com/office/drawing/2014/main" id="{76E69418-7545-CA1C-1A7E-E3DE8E89624E}"/>
              </a:ext>
            </a:extLst>
          </p:cNvPr>
          <p:cNvSpPr>
            <a:spLocks noGrp="1"/>
          </p:cNvSpPr>
          <p:nvPr>
            <p:ph type="sldNum" sz="quarter" idx="12"/>
          </p:nvPr>
        </p:nvSpPr>
        <p:spPr/>
        <p:txBody>
          <a:bodyPr/>
          <a:lstStyle/>
          <a:p>
            <a:fld id="{74497010-3910-45D9-B36C-9CE63A707FC0}" type="slidenum">
              <a:rPr lang="fr-CH" smtClean="0"/>
              <a:t>‹N°›</a:t>
            </a:fld>
            <a:endParaRPr lang="fr-CH"/>
          </a:p>
        </p:txBody>
      </p:sp>
    </p:spTree>
    <p:extLst>
      <p:ext uri="{BB962C8B-B14F-4D97-AF65-F5344CB8AC3E}">
        <p14:creationId xmlns:p14="http://schemas.microsoft.com/office/powerpoint/2010/main" val="222840740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D0249E7-BD06-4913-43FD-6C896A3E055F}"/>
              </a:ext>
            </a:extLst>
          </p:cNvPr>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endParaRPr lang="fr-CH"/>
          </a:p>
        </p:txBody>
      </p:sp>
      <p:sp>
        <p:nvSpPr>
          <p:cNvPr id="3" name="Sous-titre 2">
            <a:extLst>
              <a:ext uri="{FF2B5EF4-FFF2-40B4-BE49-F238E27FC236}">
                <a16:creationId xmlns:a16="http://schemas.microsoft.com/office/drawing/2014/main" id="{B5376112-878A-30CD-57E2-1A5D75BAA93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endParaRPr lang="fr-CH"/>
          </a:p>
        </p:txBody>
      </p:sp>
      <p:sp>
        <p:nvSpPr>
          <p:cNvPr id="4" name="Espace réservé de la date 3">
            <a:extLst>
              <a:ext uri="{FF2B5EF4-FFF2-40B4-BE49-F238E27FC236}">
                <a16:creationId xmlns:a16="http://schemas.microsoft.com/office/drawing/2014/main" id="{4EBB2F0D-86A6-9581-7DDD-76146222115B}"/>
              </a:ext>
            </a:extLst>
          </p:cNvPr>
          <p:cNvSpPr>
            <a:spLocks noGrp="1"/>
          </p:cNvSpPr>
          <p:nvPr>
            <p:ph type="dt" sz="half" idx="10"/>
          </p:nvPr>
        </p:nvSpPr>
        <p:spPr/>
        <p:txBody>
          <a:bodyPr/>
          <a:lstStyle/>
          <a:p>
            <a:fld id="{008D2708-984F-4C41-99B6-55CBA74AD94F}" type="datetimeFigureOut">
              <a:rPr lang="fr-CH" smtClean="0"/>
              <a:t>31.03.2026</a:t>
            </a:fld>
            <a:endParaRPr lang="fr-CH"/>
          </a:p>
        </p:txBody>
      </p:sp>
      <p:sp>
        <p:nvSpPr>
          <p:cNvPr id="5" name="Espace réservé du pied de page 4">
            <a:extLst>
              <a:ext uri="{FF2B5EF4-FFF2-40B4-BE49-F238E27FC236}">
                <a16:creationId xmlns:a16="http://schemas.microsoft.com/office/drawing/2014/main" id="{D0575332-3B3A-B204-3E13-DDBE4B0ECFF4}"/>
              </a:ext>
            </a:extLst>
          </p:cNvPr>
          <p:cNvSpPr>
            <a:spLocks noGrp="1"/>
          </p:cNvSpPr>
          <p:nvPr>
            <p:ph type="ftr" sz="quarter" idx="11"/>
          </p:nvPr>
        </p:nvSpPr>
        <p:spPr/>
        <p:txBody>
          <a:bodyPr/>
          <a:lstStyle/>
          <a:p>
            <a:endParaRPr lang="fr-CH"/>
          </a:p>
        </p:txBody>
      </p:sp>
      <p:sp>
        <p:nvSpPr>
          <p:cNvPr id="6" name="Espace réservé du numéro de diapositive 5">
            <a:extLst>
              <a:ext uri="{FF2B5EF4-FFF2-40B4-BE49-F238E27FC236}">
                <a16:creationId xmlns:a16="http://schemas.microsoft.com/office/drawing/2014/main" id="{89751C7A-59AC-BCF4-4B2D-7FE943A42DA1}"/>
              </a:ext>
            </a:extLst>
          </p:cNvPr>
          <p:cNvSpPr>
            <a:spLocks noGrp="1"/>
          </p:cNvSpPr>
          <p:nvPr>
            <p:ph type="sldNum" sz="quarter" idx="12"/>
          </p:nvPr>
        </p:nvSpPr>
        <p:spPr/>
        <p:txBody>
          <a:bodyPr/>
          <a:lstStyle/>
          <a:p>
            <a:fld id="{41F10029-C2E4-4DBC-8A7D-AEB6E704058A}" type="slidenum">
              <a:rPr lang="fr-CH" smtClean="0"/>
              <a:t>‹N°›</a:t>
            </a:fld>
            <a:endParaRPr lang="fr-CH"/>
          </a:p>
        </p:txBody>
      </p:sp>
    </p:spTree>
    <p:extLst>
      <p:ext uri="{BB962C8B-B14F-4D97-AF65-F5344CB8AC3E}">
        <p14:creationId xmlns:p14="http://schemas.microsoft.com/office/powerpoint/2010/main" val="354878073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E831CF9-B28B-DB6B-E204-909DBA47CD71}"/>
              </a:ext>
            </a:extLst>
          </p:cNvPr>
          <p:cNvSpPr>
            <a:spLocks noGrp="1"/>
          </p:cNvSpPr>
          <p:nvPr>
            <p:ph type="title"/>
          </p:nvPr>
        </p:nvSpPr>
        <p:spPr/>
        <p:txBody>
          <a:bodyPr/>
          <a:lstStyle/>
          <a:p>
            <a:r>
              <a:rPr lang="fr-FR"/>
              <a:t>Modifiez le style du titre</a:t>
            </a:r>
            <a:endParaRPr lang="fr-CH"/>
          </a:p>
        </p:txBody>
      </p:sp>
      <p:sp>
        <p:nvSpPr>
          <p:cNvPr id="3" name="Espace réservé du contenu 2">
            <a:extLst>
              <a:ext uri="{FF2B5EF4-FFF2-40B4-BE49-F238E27FC236}">
                <a16:creationId xmlns:a16="http://schemas.microsoft.com/office/drawing/2014/main" id="{33B424A3-42E1-AE11-BED8-B80A8C4C6041}"/>
              </a:ext>
            </a:extLst>
          </p:cNvPr>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H"/>
          </a:p>
        </p:txBody>
      </p:sp>
      <p:sp>
        <p:nvSpPr>
          <p:cNvPr id="4" name="Espace réservé de la date 3">
            <a:extLst>
              <a:ext uri="{FF2B5EF4-FFF2-40B4-BE49-F238E27FC236}">
                <a16:creationId xmlns:a16="http://schemas.microsoft.com/office/drawing/2014/main" id="{D65C6B02-5BEF-934F-B202-AD563277CACB}"/>
              </a:ext>
            </a:extLst>
          </p:cNvPr>
          <p:cNvSpPr>
            <a:spLocks noGrp="1"/>
          </p:cNvSpPr>
          <p:nvPr>
            <p:ph type="dt" sz="half" idx="10"/>
          </p:nvPr>
        </p:nvSpPr>
        <p:spPr/>
        <p:txBody>
          <a:bodyPr/>
          <a:lstStyle/>
          <a:p>
            <a:fld id="{008D2708-984F-4C41-99B6-55CBA74AD94F}" type="datetimeFigureOut">
              <a:rPr lang="fr-CH" smtClean="0"/>
              <a:t>31.03.2026</a:t>
            </a:fld>
            <a:endParaRPr lang="fr-CH"/>
          </a:p>
        </p:txBody>
      </p:sp>
      <p:sp>
        <p:nvSpPr>
          <p:cNvPr id="5" name="Espace réservé du pied de page 4">
            <a:extLst>
              <a:ext uri="{FF2B5EF4-FFF2-40B4-BE49-F238E27FC236}">
                <a16:creationId xmlns:a16="http://schemas.microsoft.com/office/drawing/2014/main" id="{22B16421-BA14-0675-BA85-F622FD84009E}"/>
              </a:ext>
            </a:extLst>
          </p:cNvPr>
          <p:cNvSpPr>
            <a:spLocks noGrp="1"/>
          </p:cNvSpPr>
          <p:nvPr>
            <p:ph type="ftr" sz="quarter" idx="11"/>
          </p:nvPr>
        </p:nvSpPr>
        <p:spPr/>
        <p:txBody>
          <a:bodyPr/>
          <a:lstStyle/>
          <a:p>
            <a:endParaRPr lang="fr-CH"/>
          </a:p>
        </p:txBody>
      </p:sp>
      <p:sp>
        <p:nvSpPr>
          <p:cNvPr id="6" name="Espace réservé du numéro de diapositive 5">
            <a:extLst>
              <a:ext uri="{FF2B5EF4-FFF2-40B4-BE49-F238E27FC236}">
                <a16:creationId xmlns:a16="http://schemas.microsoft.com/office/drawing/2014/main" id="{BB82B28B-F655-79E1-D432-AC07FA0DA276}"/>
              </a:ext>
            </a:extLst>
          </p:cNvPr>
          <p:cNvSpPr>
            <a:spLocks noGrp="1"/>
          </p:cNvSpPr>
          <p:nvPr>
            <p:ph type="sldNum" sz="quarter" idx="12"/>
          </p:nvPr>
        </p:nvSpPr>
        <p:spPr/>
        <p:txBody>
          <a:bodyPr/>
          <a:lstStyle/>
          <a:p>
            <a:fld id="{41F10029-C2E4-4DBC-8A7D-AEB6E704058A}" type="slidenum">
              <a:rPr lang="fr-CH" smtClean="0"/>
              <a:t>‹N°›</a:t>
            </a:fld>
            <a:endParaRPr lang="fr-CH"/>
          </a:p>
        </p:txBody>
      </p:sp>
    </p:spTree>
    <p:extLst>
      <p:ext uri="{BB962C8B-B14F-4D97-AF65-F5344CB8AC3E}">
        <p14:creationId xmlns:p14="http://schemas.microsoft.com/office/powerpoint/2010/main" val="24127930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BEC10FD-9703-1BBC-B046-939BB2FADBED}"/>
              </a:ext>
            </a:extLst>
          </p:cNvPr>
          <p:cNvSpPr>
            <a:spLocks noGrp="1"/>
          </p:cNvSpPr>
          <p:nvPr>
            <p:ph type="title"/>
          </p:nvPr>
        </p:nvSpPr>
        <p:spPr>
          <a:xfrm>
            <a:off x="831850" y="1709738"/>
            <a:ext cx="10515600" cy="2852737"/>
          </a:xfrm>
        </p:spPr>
        <p:txBody>
          <a:bodyPr anchor="b"/>
          <a:lstStyle>
            <a:lvl1pPr>
              <a:defRPr sz="6000"/>
            </a:lvl1pPr>
          </a:lstStyle>
          <a:p>
            <a:r>
              <a:rPr lang="fr-FR"/>
              <a:t>Modifiez le style du titre</a:t>
            </a:r>
            <a:endParaRPr lang="fr-CH"/>
          </a:p>
        </p:txBody>
      </p:sp>
      <p:sp>
        <p:nvSpPr>
          <p:cNvPr id="3" name="Espace réservé du texte 2">
            <a:extLst>
              <a:ext uri="{FF2B5EF4-FFF2-40B4-BE49-F238E27FC236}">
                <a16:creationId xmlns:a16="http://schemas.microsoft.com/office/drawing/2014/main" id="{342C0187-3A3E-98E8-91F6-048505A2C4BA}"/>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fr-FR"/>
              <a:t>Cliquez pour modifier les styles du texte du masque</a:t>
            </a:r>
          </a:p>
        </p:txBody>
      </p:sp>
      <p:sp>
        <p:nvSpPr>
          <p:cNvPr id="4" name="Espace réservé de la date 3">
            <a:extLst>
              <a:ext uri="{FF2B5EF4-FFF2-40B4-BE49-F238E27FC236}">
                <a16:creationId xmlns:a16="http://schemas.microsoft.com/office/drawing/2014/main" id="{A76C895A-4F4C-02BF-81D4-7D7B8BE14115}"/>
              </a:ext>
            </a:extLst>
          </p:cNvPr>
          <p:cNvSpPr>
            <a:spLocks noGrp="1"/>
          </p:cNvSpPr>
          <p:nvPr>
            <p:ph type="dt" sz="half" idx="10"/>
          </p:nvPr>
        </p:nvSpPr>
        <p:spPr/>
        <p:txBody>
          <a:bodyPr/>
          <a:lstStyle/>
          <a:p>
            <a:fld id="{008D2708-984F-4C41-99B6-55CBA74AD94F}" type="datetimeFigureOut">
              <a:rPr lang="fr-CH" smtClean="0"/>
              <a:t>31.03.2026</a:t>
            </a:fld>
            <a:endParaRPr lang="fr-CH"/>
          </a:p>
        </p:txBody>
      </p:sp>
      <p:sp>
        <p:nvSpPr>
          <p:cNvPr id="5" name="Espace réservé du pied de page 4">
            <a:extLst>
              <a:ext uri="{FF2B5EF4-FFF2-40B4-BE49-F238E27FC236}">
                <a16:creationId xmlns:a16="http://schemas.microsoft.com/office/drawing/2014/main" id="{9F3C7013-12C6-B318-C241-299FAD440743}"/>
              </a:ext>
            </a:extLst>
          </p:cNvPr>
          <p:cNvSpPr>
            <a:spLocks noGrp="1"/>
          </p:cNvSpPr>
          <p:nvPr>
            <p:ph type="ftr" sz="quarter" idx="11"/>
          </p:nvPr>
        </p:nvSpPr>
        <p:spPr/>
        <p:txBody>
          <a:bodyPr/>
          <a:lstStyle/>
          <a:p>
            <a:endParaRPr lang="fr-CH"/>
          </a:p>
        </p:txBody>
      </p:sp>
      <p:sp>
        <p:nvSpPr>
          <p:cNvPr id="6" name="Espace réservé du numéro de diapositive 5">
            <a:extLst>
              <a:ext uri="{FF2B5EF4-FFF2-40B4-BE49-F238E27FC236}">
                <a16:creationId xmlns:a16="http://schemas.microsoft.com/office/drawing/2014/main" id="{CB920667-FD0C-689D-95C9-1E4C03F70B48}"/>
              </a:ext>
            </a:extLst>
          </p:cNvPr>
          <p:cNvSpPr>
            <a:spLocks noGrp="1"/>
          </p:cNvSpPr>
          <p:nvPr>
            <p:ph type="sldNum" sz="quarter" idx="12"/>
          </p:nvPr>
        </p:nvSpPr>
        <p:spPr/>
        <p:txBody>
          <a:bodyPr/>
          <a:lstStyle/>
          <a:p>
            <a:fld id="{41F10029-C2E4-4DBC-8A7D-AEB6E704058A}" type="slidenum">
              <a:rPr lang="fr-CH" smtClean="0"/>
              <a:t>‹N°›</a:t>
            </a:fld>
            <a:endParaRPr lang="fr-CH"/>
          </a:p>
        </p:txBody>
      </p:sp>
    </p:spTree>
    <p:extLst>
      <p:ext uri="{BB962C8B-B14F-4D97-AF65-F5344CB8AC3E}">
        <p14:creationId xmlns:p14="http://schemas.microsoft.com/office/powerpoint/2010/main" val="16764206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5766A73-CEA4-2CAF-1983-412CB8F4470C}"/>
              </a:ext>
            </a:extLst>
          </p:cNvPr>
          <p:cNvSpPr>
            <a:spLocks noGrp="1"/>
          </p:cNvSpPr>
          <p:nvPr>
            <p:ph type="title"/>
          </p:nvPr>
        </p:nvSpPr>
        <p:spPr/>
        <p:txBody>
          <a:bodyPr/>
          <a:lstStyle/>
          <a:p>
            <a:r>
              <a:rPr lang="fr-FR"/>
              <a:t>Modifiez le style du titre</a:t>
            </a:r>
            <a:endParaRPr lang="fr-CH"/>
          </a:p>
        </p:txBody>
      </p:sp>
      <p:sp>
        <p:nvSpPr>
          <p:cNvPr id="3" name="Espace réservé du contenu 2">
            <a:extLst>
              <a:ext uri="{FF2B5EF4-FFF2-40B4-BE49-F238E27FC236}">
                <a16:creationId xmlns:a16="http://schemas.microsoft.com/office/drawing/2014/main" id="{7202BDEE-7F99-F3EA-AEC2-4329064059FC}"/>
              </a:ext>
            </a:extLst>
          </p:cNvPr>
          <p:cNvSpPr>
            <a:spLocks noGrp="1"/>
          </p:cNvSpPr>
          <p:nvPr>
            <p:ph sz="half" idx="1"/>
          </p:nvPr>
        </p:nvSpPr>
        <p:spPr>
          <a:xfrm>
            <a:off x="838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H"/>
          </a:p>
        </p:txBody>
      </p:sp>
      <p:sp>
        <p:nvSpPr>
          <p:cNvPr id="4" name="Espace réservé du contenu 3">
            <a:extLst>
              <a:ext uri="{FF2B5EF4-FFF2-40B4-BE49-F238E27FC236}">
                <a16:creationId xmlns:a16="http://schemas.microsoft.com/office/drawing/2014/main" id="{FCFBFAAA-68EC-8A90-05C4-7A71422D1988}"/>
              </a:ext>
            </a:extLst>
          </p:cNvPr>
          <p:cNvSpPr>
            <a:spLocks noGrp="1"/>
          </p:cNvSpPr>
          <p:nvPr>
            <p:ph sz="half" idx="2"/>
          </p:nvPr>
        </p:nvSpPr>
        <p:spPr>
          <a:xfrm>
            <a:off x="6172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H"/>
          </a:p>
        </p:txBody>
      </p:sp>
      <p:sp>
        <p:nvSpPr>
          <p:cNvPr id="5" name="Espace réservé de la date 4">
            <a:extLst>
              <a:ext uri="{FF2B5EF4-FFF2-40B4-BE49-F238E27FC236}">
                <a16:creationId xmlns:a16="http://schemas.microsoft.com/office/drawing/2014/main" id="{1EC67B42-8C65-88D9-39E1-F75B5D38BBF8}"/>
              </a:ext>
            </a:extLst>
          </p:cNvPr>
          <p:cNvSpPr>
            <a:spLocks noGrp="1"/>
          </p:cNvSpPr>
          <p:nvPr>
            <p:ph type="dt" sz="half" idx="10"/>
          </p:nvPr>
        </p:nvSpPr>
        <p:spPr/>
        <p:txBody>
          <a:bodyPr/>
          <a:lstStyle/>
          <a:p>
            <a:fld id="{008D2708-984F-4C41-99B6-55CBA74AD94F}" type="datetimeFigureOut">
              <a:rPr lang="fr-CH" smtClean="0"/>
              <a:t>31.03.2026</a:t>
            </a:fld>
            <a:endParaRPr lang="fr-CH"/>
          </a:p>
        </p:txBody>
      </p:sp>
      <p:sp>
        <p:nvSpPr>
          <p:cNvPr id="6" name="Espace réservé du pied de page 5">
            <a:extLst>
              <a:ext uri="{FF2B5EF4-FFF2-40B4-BE49-F238E27FC236}">
                <a16:creationId xmlns:a16="http://schemas.microsoft.com/office/drawing/2014/main" id="{06FE3D8D-1C79-AB03-A554-865311406EEE}"/>
              </a:ext>
            </a:extLst>
          </p:cNvPr>
          <p:cNvSpPr>
            <a:spLocks noGrp="1"/>
          </p:cNvSpPr>
          <p:nvPr>
            <p:ph type="ftr" sz="quarter" idx="11"/>
          </p:nvPr>
        </p:nvSpPr>
        <p:spPr/>
        <p:txBody>
          <a:bodyPr/>
          <a:lstStyle/>
          <a:p>
            <a:endParaRPr lang="fr-CH"/>
          </a:p>
        </p:txBody>
      </p:sp>
      <p:sp>
        <p:nvSpPr>
          <p:cNvPr id="7" name="Espace réservé du numéro de diapositive 6">
            <a:extLst>
              <a:ext uri="{FF2B5EF4-FFF2-40B4-BE49-F238E27FC236}">
                <a16:creationId xmlns:a16="http://schemas.microsoft.com/office/drawing/2014/main" id="{767A6E93-2926-96B2-5DD7-D192334AFC3E}"/>
              </a:ext>
            </a:extLst>
          </p:cNvPr>
          <p:cNvSpPr>
            <a:spLocks noGrp="1"/>
          </p:cNvSpPr>
          <p:nvPr>
            <p:ph type="sldNum" sz="quarter" idx="12"/>
          </p:nvPr>
        </p:nvSpPr>
        <p:spPr/>
        <p:txBody>
          <a:bodyPr/>
          <a:lstStyle/>
          <a:p>
            <a:fld id="{41F10029-C2E4-4DBC-8A7D-AEB6E704058A}" type="slidenum">
              <a:rPr lang="fr-CH" smtClean="0"/>
              <a:t>‹N°›</a:t>
            </a:fld>
            <a:endParaRPr lang="fr-CH"/>
          </a:p>
        </p:txBody>
      </p:sp>
    </p:spTree>
    <p:extLst>
      <p:ext uri="{BB962C8B-B14F-4D97-AF65-F5344CB8AC3E}">
        <p14:creationId xmlns:p14="http://schemas.microsoft.com/office/powerpoint/2010/main" val="393242564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5D947A1-4E90-2AD2-A3F3-9030475BC841}"/>
              </a:ext>
            </a:extLst>
          </p:cNvPr>
          <p:cNvSpPr>
            <a:spLocks noGrp="1"/>
          </p:cNvSpPr>
          <p:nvPr>
            <p:ph type="title"/>
          </p:nvPr>
        </p:nvSpPr>
        <p:spPr>
          <a:xfrm>
            <a:off x="839788" y="365125"/>
            <a:ext cx="10515600" cy="1325563"/>
          </a:xfrm>
        </p:spPr>
        <p:txBody>
          <a:bodyPr/>
          <a:lstStyle/>
          <a:p>
            <a:r>
              <a:rPr lang="fr-FR"/>
              <a:t>Modifiez le style du titre</a:t>
            </a:r>
            <a:endParaRPr lang="fr-CH"/>
          </a:p>
        </p:txBody>
      </p:sp>
      <p:sp>
        <p:nvSpPr>
          <p:cNvPr id="3" name="Espace réservé du texte 2">
            <a:extLst>
              <a:ext uri="{FF2B5EF4-FFF2-40B4-BE49-F238E27FC236}">
                <a16:creationId xmlns:a16="http://schemas.microsoft.com/office/drawing/2014/main" id="{54FF0DF0-BC91-0779-A348-9BF9B74E35F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a:extLst>
              <a:ext uri="{FF2B5EF4-FFF2-40B4-BE49-F238E27FC236}">
                <a16:creationId xmlns:a16="http://schemas.microsoft.com/office/drawing/2014/main" id="{C29EEE57-9DE9-CAC9-6FC4-6FA93A9C4CC0}"/>
              </a:ext>
            </a:extLst>
          </p:cNvPr>
          <p:cNvSpPr>
            <a:spLocks noGrp="1"/>
          </p:cNvSpPr>
          <p:nvPr>
            <p:ph sz="half" idx="2"/>
          </p:nvPr>
        </p:nvSpPr>
        <p:spPr>
          <a:xfrm>
            <a:off x="839788" y="2505075"/>
            <a:ext cx="5157787"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H"/>
          </a:p>
        </p:txBody>
      </p:sp>
      <p:sp>
        <p:nvSpPr>
          <p:cNvPr id="5" name="Espace réservé du texte 4">
            <a:extLst>
              <a:ext uri="{FF2B5EF4-FFF2-40B4-BE49-F238E27FC236}">
                <a16:creationId xmlns:a16="http://schemas.microsoft.com/office/drawing/2014/main" id="{D41368C4-9F43-E558-3360-6C3E4A08777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a:extLst>
              <a:ext uri="{FF2B5EF4-FFF2-40B4-BE49-F238E27FC236}">
                <a16:creationId xmlns:a16="http://schemas.microsoft.com/office/drawing/2014/main" id="{DA61764F-D826-D590-3649-6D4608FC200F}"/>
              </a:ext>
            </a:extLst>
          </p:cNvPr>
          <p:cNvSpPr>
            <a:spLocks noGrp="1"/>
          </p:cNvSpPr>
          <p:nvPr>
            <p:ph sz="quarter" idx="4"/>
          </p:nvPr>
        </p:nvSpPr>
        <p:spPr>
          <a:xfrm>
            <a:off x="6172200" y="2505075"/>
            <a:ext cx="5183188"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H"/>
          </a:p>
        </p:txBody>
      </p:sp>
      <p:sp>
        <p:nvSpPr>
          <p:cNvPr id="7" name="Espace réservé de la date 6">
            <a:extLst>
              <a:ext uri="{FF2B5EF4-FFF2-40B4-BE49-F238E27FC236}">
                <a16:creationId xmlns:a16="http://schemas.microsoft.com/office/drawing/2014/main" id="{9F39392C-4A5D-3B01-5625-D04D547007C8}"/>
              </a:ext>
            </a:extLst>
          </p:cNvPr>
          <p:cNvSpPr>
            <a:spLocks noGrp="1"/>
          </p:cNvSpPr>
          <p:nvPr>
            <p:ph type="dt" sz="half" idx="10"/>
          </p:nvPr>
        </p:nvSpPr>
        <p:spPr/>
        <p:txBody>
          <a:bodyPr/>
          <a:lstStyle/>
          <a:p>
            <a:fld id="{008D2708-984F-4C41-99B6-55CBA74AD94F}" type="datetimeFigureOut">
              <a:rPr lang="fr-CH" smtClean="0"/>
              <a:t>31.03.2026</a:t>
            </a:fld>
            <a:endParaRPr lang="fr-CH"/>
          </a:p>
        </p:txBody>
      </p:sp>
      <p:sp>
        <p:nvSpPr>
          <p:cNvPr id="8" name="Espace réservé du pied de page 7">
            <a:extLst>
              <a:ext uri="{FF2B5EF4-FFF2-40B4-BE49-F238E27FC236}">
                <a16:creationId xmlns:a16="http://schemas.microsoft.com/office/drawing/2014/main" id="{901D248A-8755-575A-AFBB-9F2BAD11C704}"/>
              </a:ext>
            </a:extLst>
          </p:cNvPr>
          <p:cNvSpPr>
            <a:spLocks noGrp="1"/>
          </p:cNvSpPr>
          <p:nvPr>
            <p:ph type="ftr" sz="quarter" idx="11"/>
          </p:nvPr>
        </p:nvSpPr>
        <p:spPr/>
        <p:txBody>
          <a:bodyPr/>
          <a:lstStyle/>
          <a:p>
            <a:endParaRPr lang="fr-CH"/>
          </a:p>
        </p:txBody>
      </p:sp>
      <p:sp>
        <p:nvSpPr>
          <p:cNvPr id="9" name="Espace réservé du numéro de diapositive 8">
            <a:extLst>
              <a:ext uri="{FF2B5EF4-FFF2-40B4-BE49-F238E27FC236}">
                <a16:creationId xmlns:a16="http://schemas.microsoft.com/office/drawing/2014/main" id="{E87D44C9-2C77-BE7C-AFFA-3086AC64D104}"/>
              </a:ext>
            </a:extLst>
          </p:cNvPr>
          <p:cNvSpPr>
            <a:spLocks noGrp="1"/>
          </p:cNvSpPr>
          <p:nvPr>
            <p:ph type="sldNum" sz="quarter" idx="12"/>
          </p:nvPr>
        </p:nvSpPr>
        <p:spPr/>
        <p:txBody>
          <a:bodyPr/>
          <a:lstStyle/>
          <a:p>
            <a:fld id="{41F10029-C2E4-4DBC-8A7D-AEB6E704058A}" type="slidenum">
              <a:rPr lang="fr-CH" smtClean="0"/>
              <a:t>‹N°›</a:t>
            </a:fld>
            <a:endParaRPr lang="fr-CH"/>
          </a:p>
        </p:txBody>
      </p:sp>
    </p:spTree>
    <p:extLst>
      <p:ext uri="{BB962C8B-B14F-4D97-AF65-F5344CB8AC3E}">
        <p14:creationId xmlns:p14="http://schemas.microsoft.com/office/powerpoint/2010/main" val="372869461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AB67254-F4C8-B10E-94A2-A9E785F843D7}"/>
              </a:ext>
            </a:extLst>
          </p:cNvPr>
          <p:cNvSpPr>
            <a:spLocks noGrp="1"/>
          </p:cNvSpPr>
          <p:nvPr>
            <p:ph type="title"/>
          </p:nvPr>
        </p:nvSpPr>
        <p:spPr/>
        <p:txBody>
          <a:bodyPr/>
          <a:lstStyle/>
          <a:p>
            <a:r>
              <a:rPr lang="fr-FR"/>
              <a:t>Modifiez le style du titre</a:t>
            </a:r>
            <a:endParaRPr lang="fr-CH"/>
          </a:p>
        </p:txBody>
      </p:sp>
      <p:sp>
        <p:nvSpPr>
          <p:cNvPr id="3" name="Espace réservé de la date 2">
            <a:extLst>
              <a:ext uri="{FF2B5EF4-FFF2-40B4-BE49-F238E27FC236}">
                <a16:creationId xmlns:a16="http://schemas.microsoft.com/office/drawing/2014/main" id="{D23E9B1F-6A5A-A2BB-E2B0-414C406BAD44}"/>
              </a:ext>
            </a:extLst>
          </p:cNvPr>
          <p:cNvSpPr>
            <a:spLocks noGrp="1"/>
          </p:cNvSpPr>
          <p:nvPr>
            <p:ph type="dt" sz="half" idx="10"/>
          </p:nvPr>
        </p:nvSpPr>
        <p:spPr/>
        <p:txBody>
          <a:bodyPr/>
          <a:lstStyle/>
          <a:p>
            <a:fld id="{008D2708-984F-4C41-99B6-55CBA74AD94F}" type="datetimeFigureOut">
              <a:rPr lang="fr-CH" smtClean="0"/>
              <a:t>31.03.2026</a:t>
            </a:fld>
            <a:endParaRPr lang="fr-CH"/>
          </a:p>
        </p:txBody>
      </p:sp>
      <p:sp>
        <p:nvSpPr>
          <p:cNvPr id="4" name="Espace réservé du pied de page 3">
            <a:extLst>
              <a:ext uri="{FF2B5EF4-FFF2-40B4-BE49-F238E27FC236}">
                <a16:creationId xmlns:a16="http://schemas.microsoft.com/office/drawing/2014/main" id="{B6EB7EC3-8874-236B-F085-F8EB09C29626}"/>
              </a:ext>
            </a:extLst>
          </p:cNvPr>
          <p:cNvSpPr>
            <a:spLocks noGrp="1"/>
          </p:cNvSpPr>
          <p:nvPr>
            <p:ph type="ftr" sz="quarter" idx="11"/>
          </p:nvPr>
        </p:nvSpPr>
        <p:spPr/>
        <p:txBody>
          <a:bodyPr/>
          <a:lstStyle/>
          <a:p>
            <a:endParaRPr lang="fr-CH"/>
          </a:p>
        </p:txBody>
      </p:sp>
      <p:sp>
        <p:nvSpPr>
          <p:cNvPr id="5" name="Espace réservé du numéro de diapositive 4">
            <a:extLst>
              <a:ext uri="{FF2B5EF4-FFF2-40B4-BE49-F238E27FC236}">
                <a16:creationId xmlns:a16="http://schemas.microsoft.com/office/drawing/2014/main" id="{1BC3AC94-C12D-5E31-E361-492A871B3CBE}"/>
              </a:ext>
            </a:extLst>
          </p:cNvPr>
          <p:cNvSpPr>
            <a:spLocks noGrp="1"/>
          </p:cNvSpPr>
          <p:nvPr>
            <p:ph type="sldNum" sz="quarter" idx="12"/>
          </p:nvPr>
        </p:nvSpPr>
        <p:spPr/>
        <p:txBody>
          <a:bodyPr/>
          <a:lstStyle/>
          <a:p>
            <a:fld id="{41F10029-C2E4-4DBC-8A7D-AEB6E704058A}" type="slidenum">
              <a:rPr lang="fr-CH" smtClean="0"/>
              <a:t>‹N°›</a:t>
            </a:fld>
            <a:endParaRPr lang="fr-CH"/>
          </a:p>
        </p:txBody>
      </p:sp>
    </p:spTree>
    <p:extLst>
      <p:ext uri="{BB962C8B-B14F-4D97-AF65-F5344CB8AC3E}">
        <p14:creationId xmlns:p14="http://schemas.microsoft.com/office/powerpoint/2010/main" val="67634363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5C7CDFCF-9BDF-CC60-1434-09A200BE379E}"/>
              </a:ext>
            </a:extLst>
          </p:cNvPr>
          <p:cNvSpPr>
            <a:spLocks noGrp="1"/>
          </p:cNvSpPr>
          <p:nvPr>
            <p:ph type="dt" sz="half" idx="10"/>
          </p:nvPr>
        </p:nvSpPr>
        <p:spPr/>
        <p:txBody>
          <a:bodyPr/>
          <a:lstStyle/>
          <a:p>
            <a:fld id="{008D2708-984F-4C41-99B6-55CBA74AD94F}" type="datetimeFigureOut">
              <a:rPr lang="fr-CH" smtClean="0"/>
              <a:t>31.03.2026</a:t>
            </a:fld>
            <a:endParaRPr lang="fr-CH"/>
          </a:p>
        </p:txBody>
      </p:sp>
      <p:sp>
        <p:nvSpPr>
          <p:cNvPr id="3" name="Espace réservé du pied de page 2">
            <a:extLst>
              <a:ext uri="{FF2B5EF4-FFF2-40B4-BE49-F238E27FC236}">
                <a16:creationId xmlns:a16="http://schemas.microsoft.com/office/drawing/2014/main" id="{A5BC3D48-B100-1D63-1C2A-17BE4B415586}"/>
              </a:ext>
            </a:extLst>
          </p:cNvPr>
          <p:cNvSpPr>
            <a:spLocks noGrp="1"/>
          </p:cNvSpPr>
          <p:nvPr>
            <p:ph type="ftr" sz="quarter" idx="11"/>
          </p:nvPr>
        </p:nvSpPr>
        <p:spPr/>
        <p:txBody>
          <a:bodyPr/>
          <a:lstStyle/>
          <a:p>
            <a:endParaRPr lang="fr-CH"/>
          </a:p>
        </p:txBody>
      </p:sp>
      <p:sp>
        <p:nvSpPr>
          <p:cNvPr id="4" name="Espace réservé du numéro de diapositive 3">
            <a:extLst>
              <a:ext uri="{FF2B5EF4-FFF2-40B4-BE49-F238E27FC236}">
                <a16:creationId xmlns:a16="http://schemas.microsoft.com/office/drawing/2014/main" id="{B1629AD6-E19F-9FCA-A959-6A88C6A32262}"/>
              </a:ext>
            </a:extLst>
          </p:cNvPr>
          <p:cNvSpPr>
            <a:spLocks noGrp="1"/>
          </p:cNvSpPr>
          <p:nvPr>
            <p:ph type="sldNum" sz="quarter" idx="12"/>
          </p:nvPr>
        </p:nvSpPr>
        <p:spPr/>
        <p:txBody>
          <a:bodyPr/>
          <a:lstStyle/>
          <a:p>
            <a:fld id="{41F10029-C2E4-4DBC-8A7D-AEB6E704058A}" type="slidenum">
              <a:rPr lang="fr-CH" smtClean="0"/>
              <a:t>‹N°›</a:t>
            </a:fld>
            <a:endParaRPr lang="fr-CH"/>
          </a:p>
        </p:txBody>
      </p:sp>
    </p:spTree>
    <p:extLst>
      <p:ext uri="{BB962C8B-B14F-4D97-AF65-F5344CB8AC3E}">
        <p14:creationId xmlns:p14="http://schemas.microsoft.com/office/powerpoint/2010/main" val="252402040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C1088E6-EEA2-073D-6071-7ED25B3C9295}"/>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endParaRPr lang="fr-CH"/>
          </a:p>
        </p:txBody>
      </p:sp>
      <p:sp>
        <p:nvSpPr>
          <p:cNvPr id="3" name="Espace réservé du contenu 2">
            <a:extLst>
              <a:ext uri="{FF2B5EF4-FFF2-40B4-BE49-F238E27FC236}">
                <a16:creationId xmlns:a16="http://schemas.microsoft.com/office/drawing/2014/main" id="{A36C4FE4-6998-125C-F856-2EB18AF3811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H"/>
          </a:p>
        </p:txBody>
      </p:sp>
      <p:sp>
        <p:nvSpPr>
          <p:cNvPr id="4" name="Espace réservé du texte 3">
            <a:extLst>
              <a:ext uri="{FF2B5EF4-FFF2-40B4-BE49-F238E27FC236}">
                <a16:creationId xmlns:a16="http://schemas.microsoft.com/office/drawing/2014/main" id="{6582E20A-191D-58CA-C717-FCCA046C265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AF201C56-1D2E-EBA9-DCBC-15E73591221B}"/>
              </a:ext>
            </a:extLst>
          </p:cNvPr>
          <p:cNvSpPr>
            <a:spLocks noGrp="1"/>
          </p:cNvSpPr>
          <p:nvPr>
            <p:ph type="dt" sz="half" idx="10"/>
          </p:nvPr>
        </p:nvSpPr>
        <p:spPr/>
        <p:txBody>
          <a:bodyPr/>
          <a:lstStyle/>
          <a:p>
            <a:fld id="{008D2708-984F-4C41-99B6-55CBA74AD94F}" type="datetimeFigureOut">
              <a:rPr lang="fr-CH" smtClean="0"/>
              <a:t>31.03.2026</a:t>
            </a:fld>
            <a:endParaRPr lang="fr-CH"/>
          </a:p>
        </p:txBody>
      </p:sp>
      <p:sp>
        <p:nvSpPr>
          <p:cNvPr id="6" name="Espace réservé du pied de page 5">
            <a:extLst>
              <a:ext uri="{FF2B5EF4-FFF2-40B4-BE49-F238E27FC236}">
                <a16:creationId xmlns:a16="http://schemas.microsoft.com/office/drawing/2014/main" id="{33B1F8F2-424C-F98B-57E6-C625D373E839}"/>
              </a:ext>
            </a:extLst>
          </p:cNvPr>
          <p:cNvSpPr>
            <a:spLocks noGrp="1"/>
          </p:cNvSpPr>
          <p:nvPr>
            <p:ph type="ftr" sz="quarter" idx="11"/>
          </p:nvPr>
        </p:nvSpPr>
        <p:spPr/>
        <p:txBody>
          <a:bodyPr/>
          <a:lstStyle/>
          <a:p>
            <a:endParaRPr lang="fr-CH"/>
          </a:p>
        </p:txBody>
      </p:sp>
      <p:sp>
        <p:nvSpPr>
          <p:cNvPr id="7" name="Espace réservé du numéro de diapositive 6">
            <a:extLst>
              <a:ext uri="{FF2B5EF4-FFF2-40B4-BE49-F238E27FC236}">
                <a16:creationId xmlns:a16="http://schemas.microsoft.com/office/drawing/2014/main" id="{A3D3101F-614C-A37F-B984-4DE5B316C5AC}"/>
              </a:ext>
            </a:extLst>
          </p:cNvPr>
          <p:cNvSpPr>
            <a:spLocks noGrp="1"/>
          </p:cNvSpPr>
          <p:nvPr>
            <p:ph type="sldNum" sz="quarter" idx="12"/>
          </p:nvPr>
        </p:nvSpPr>
        <p:spPr/>
        <p:txBody>
          <a:bodyPr/>
          <a:lstStyle/>
          <a:p>
            <a:fld id="{41F10029-C2E4-4DBC-8A7D-AEB6E704058A}" type="slidenum">
              <a:rPr lang="fr-CH" smtClean="0"/>
              <a:t>‹N°›</a:t>
            </a:fld>
            <a:endParaRPr lang="fr-CH"/>
          </a:p>
        </p:txBody>
      </p:sp>
    </p:spTree>
    <p:extLst>
      <p:ext uri="{BB962C8B-B14F-4D97-AF65-F5344CB8AC3E}">
        <p14:creationId xmlns:p14="http://schemas.microsoft.com/office/powerpoint/2010/main" val="22466032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3AF8F9B-936D-0A33-8EF5-93CEFF917A7B}"/>
              </a:ext>
            </a:extLst>
          </p:cNvPr>
          <p:cNvSpPr>
            <a:spLocks noGrp="1"/>
          </p:cNvSpPr>
          <p:nvPr>
            <p:ph type="title"/>
          </p:nvPr>
        </p:nvSpPr>
        <p:spPr/>
        <p:txBody>
          <a:bodyPr/>
          <a:lstStyle/>
          <a:p>
            <a:r>
              <a:rPr lang="fr-FR"/>
              <a:t>Modifiez le style du titre</a:t>
            </a:r>
            <a:endParaRPr lang="fr-CH"/>
          </a:p>
        </p:txBody>
      </p:sp>
      <p:sp>
        <p:nvSpPr>
          <p:cNvPr id="3" name="Espace réservé du contenu 2">
            <a:extLst>
              <a:ext uri="{FF2B5EF4-FFF2-40B4-BE49-F238E27FC236}">
                <a16:creationId xmlns:a16="http://schemas.microsoft.com/office/drawing/2014/main" id="{AF699A33-5057-CF6A-A94B-F4450C1D0001}"/>
              </a:ext>
            </a:extLst>
          </p:cNvPr>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H"/>
          </a:p>
        </p:txBody>
      </p:sp>
      <p:sp>
        <p:nvSpPr>
          <p:cNvPr id="4" name="Espace réservé de la date 3">
            <a:extLst>
              <a:ext uri="{FF2B5EF4-FFF2-40B4-BE49-F238E27FC236}">
                <a16:creationId xmlns:a16="http://schemas.microsoft.com/office/drawing/2014/main" id="{92826FD1-90F5-2F04-DF66-5452B0A4877A}"/>
              </a:ext>
            </a:extLst>
          </p:cNvPr>
          <p:cNvSpPr>
            <a:spLocks noGrp="1"/>
          </p:cNvSpPr>
          <p:nvPr>
            <p:ph type="dt" sz="half" idx="10"/>
          </p:nvPr>
        </p:nvSpPr>
        <p:spPr/>
        <p:txBody>
          <a:bodyPr/>
          <a:lstStyle/>
          <a:p>
            <a:fld id="{EA91D598-3176-43A1-8D40-B4A92574444B}" type="datetimeFigureOut">
              <a:rPr lang="fr-CH" smtClean="0"/>
              <a:t>31.03.2026</a:t>
            </a:fld>
            <a:endParaRPr lang="fr-CH"/>
          </a:p>
        </p:txBody>
      </p:sp>
      <p:sp>
        <p:nvSpPr>
          <p:cNvPr id="5" name="Espace réservé du pied de page 4">
            <a:extLst>
              <a:ext uri="{FF2B5EF4-FFF2-40B4-BE49-F238E27FC236}">
                <a16:creationId xmlns:a16="http://schemas.microsoft.com/office/drawing/2014/main" id="{4576E9DF-7D6D-8C48-C963-511B2ED97F0F}"/>
              </a:ext>
            </a:extLst>
          </p:cNvPr>
          <p:cNvSpPr>
            <a:spLocks noGrp="1"/>
          </p:cNvSpPr>
          <p:nvPr>
            <p:ph type="ftr" sz="quarter" idx="11"/>
          </p:nvPr>
        </p:nvSpPr>
        <p:spPr/>
        <p:txBody>
          <a:bodyPr/>
          <a:lstStyle/>
          <a:p>
            <a:endParaRPr lang="fr-CH"/>
          </a:p>
        </p:txBody>
      </p:sp>
      <p:sp>
        <p:nvSpPr>
          <p:cNvPr id="6" name="Espace réservé du numéro de diapositive 5">
            <a:extLst>
              <a:ext uri="{FF2B5EF4-FFF2-40B4-BE49-F238E27FC236}">
                <a16:creationId xmlns:a16="http://schemas.microsoft.com/office/drawing/2014/main" id="{CBE9994E-27A6-2CD3-7837-C4068E1D4059}"/>
              </a:ext>
            </a:extLst>
          </p:cNvPr>
          <p:cNvSpPr>
            <a:spLocks noGrp="1"/>
          </p:cNvSpPr>
          <p:nvPr>
            <p:ph type="sldNum" sz="quarter" idx="12"/>
          </p:nvPr>
        </p:nvSpPr>
        <p:spPr/>
        <p:txBody>
          <a:bodyPr/>
          <a:lstStyle/>
          <a:p>
            <a:fld id="{74497010-3910-45D9-B36C-9CE63A707FC0}" type="slidenum">
              <a:rPr lang="fr-CH" smtClean="0"/>
              <a:t>‹N°›</a:t>
            </a:fld>
            <a:endParaRPr lang="fr-CH"/>
          </a:p>
        </p:txBody>
      </p:sp>
    </p:spTree>
    <p:extLst>
      <p:ext uri="{BB962C8B-B14F-4D97-AF65-F5344CB8AC3E}">
        <p14:creationId xmlns:p14="http://schemas.microsoft.com/office/powerpoint/2010/main" val="2308359894"/>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D94EAF4-F08F-DEF5-48C6-588CA0596E4B}"/>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endParaRPr lang="fr-CH"/>
          </a:p>
        </p:txBody>
      </p:sp>
      <p:sp>
        <p:nvSpPr>
          <p:cNvPr id="3" name="Espace réservé pour une image  2">
            <a:extLst>
              <a:ext uri="{FF2B5EF4-FFF2-40B4-BE49-F238E27FC236}">
                <a16:creationId xmlns:a16="http://schemas.microsoft.com/office/drawing/2014/main" id="{AA90C002-84BE-28D1-2285-7526FE969DF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CH"/>
          </a:p>
        </p:txBody>
      </p:sp>
      <p:sp>
        <p:nvSpPr>
          <p:cNvPr id="4" name="Espace réservé du texte 3">
            <a:extLst>
              <a:ext uri="{FF2B5EF4-FFF2-40B4-BE49-F238E27FC236}">
                <a16:creationId xmlns:a16="http://schemas.microsoft.com/office/drawing/2014/main" id="{4F9BA972-18CD-3389-FAC3-5C18AF4D3E7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F12210CE-CB76-5985-DE79-1817FE53F408}"/>
              </a:ext>
            </a:extLst>
          </p:cNvPr>
          <p:cNvSpPr>
            <a:spLocks noGrp="1"/>
          </p:cNvSpPr>
          <p:nvPr>
            <p:ph type="dt" sz="half" idx="10"/>
          </p:nvPr>
        </p:nvSpPr>
        <p:spPr/>
        <p:txBody>
          <a:bodyPr/>
          <a:lstStyle/>
          <a:p>
            <a:fld id="{008D2708-984F-4C41-99B6-55CBA74AD94F}" type="datetimeFigureOut">
              <a:rPr lang="fr-CH" smtClean="0"/>
              <a:t>31.03.2026</a:t>
            </a:fld>
            <a:endParaRPr lang="fr-CH"/>
          </a:p>
        </p:txBody>
      </p:sp>
      <p:sp>
        <p:nvSpPr>
          <p:cNvPr id="6" name="Espace réservé du pied de page 5">
            <a:extLst>
              <a:ext uri="{FF2B5EF4-FFF2-40B4-BE49-F238E27FC236}">
                <a16:creationId xmlns:a16="http://schemas.microsoft.com/office/drawing/2014/main" id="{9844DC2F-7396-292B-0C62-C259841BE63A}"/>
              </a:ext>
            </a:extLst>
          </p:cNvPr>
          <p:cNvSpPr>
            <a:spLocks noGrp="1"/>
          </p:cNvSpPr>
          <p:nvPr>
            <p:ph type="ftr" sz="quarter" idx="11"/>
          </p:nvPr>
        </p:nvSpPr>
        <p:spPr/>
        <p:txBody>
          <a:bodyPr/>
          <a:lstStyle/>
          <a:p>
            <a:endParaRPr lang="fr-CH"/>
          </a:p>
        </p:txBody>
      </p:sp>
      <p:sp>
        <p:nvSpPr>
          <p:cNvPr id="7" name="Espace réservé du numéro de diapositive 6">
            <a:extLst>
              <a:ext uri="{FF2B5EF4-FFF2-40B4-BE49-F238E27FC236}">
                <a16:creationId xmlns:a16="http://schemas.microsoft.com/office/drawing/2014/main" id="{41DDA7D9-4CCC-7031-C2DD-212F0770913F}"/>
              </a:ext>
            </a:extLst>
          </p:cNvPr>
          <p:cNvSpPr>
            <a:spLocks noGrp="1"/>
          </p:cNvSpPr>
          <p:nvPr>
            <p:ph type="sldNum" sz="quarter" idx="12"/>
          </p:nvPr>
        </p:nvSpPr>
        <p:spPr/>
        <p:txBody>
          <a:bodyPr/>
          <a:lstStyle/>
          <a:p>
            <a:fld id="{41F10029-C2E4-4DBC-8A7D-AEB6E704058A}" type="slidenum">
              <a:rPr lang="fr-CH" smtClean="0"/>
              <a:t>‹N°›</a:t>
            </a:fld>
            <a:endParaRPr lang="fr-CH"/>
          </a:p>
        </p:txBody>
      </p:sp>
    </p:spTree>
    <p:extLst>
      <p:ext uri="{BB962C8B-B14F-4D97-AF65-F5344CB8AC3E}">
        <p14:creationId xmlns:p14="http://schemas.microsoft.com/office/powerpoint/2010/main" val="4200713889"/>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18107A3-F1B8-B6BD-20A5-CB8FC7097908}"/>
              </a:ext>
            </a:extLst>
          </p:cNvPr>
          <p:cNvSpPr>
            <a:spLocks noGrp="1"/>
          </p:cNvSpPr>
          <p:nvPr>
            <p:ph type="title"/>
          </p:nvPr>
        </p:nvSpPr>
        <p:spPr/>
        <p:txBody>
          <a:bodyPr/>
          <a:lstStyle/>
          <a:p>
            <a:r>
              <a:rPr lang="fr-FR"/>
              <a:t>Modifiez le style du titre</a:t>
            </a:r>
            <a:endParaRPr lang="fr-CH"/>
          </a:p>
        </p:txBody>
      </p:sp>
      <p:sp>
        <p:nvSpPr>
          <p:cNvPr id="3" name="Espace réservé du texte vertical 2">
            <a:extLst>
              <a:ext uri="{FF2B5EF4-FFF2-40B4-BE49-F238E27FC236}">
                <a16:creationId xmlns:a16="http://schemas.microsoft.com/office/drawing/2014/main" id="{3EF26586-B08D-F4BB-163C-3BACB63D90D3}"/>
              </a:ext>
            </a:extLst>
          </p:cNvPr>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H"/>
          </a:p>
        </p:txBody>
      </p:sp>
      <p:sp>
        <p:nvSpPr>
          <p:cNvPr id="4" name="Espace réservé de la date 3">
            <a:extLst>
              <a:ext uri="{FF2B5EF4-FFF2-40B4-BE49-F238E27FC236}">
                <a16:creationId xmlns:a16="http://schemas.microsoft.com/office/drawing/2014/main" id="{50C105BB-B31B-52B9-DEAF-8A253ECF8E88}"/>
              </a:ext>
            </a:extLst>
          </p:cNvPr>
          <p:cNvSpPr>
            <a:spLocks noGrp="1"/>
          </p:cNvSpPr>
          <p:nvPr>
            <p:ph type="dt" sz="half" idx="10"/>
          </p:nvPr>
        </p:nvSpPr>
        <p:spPr/>
        <p:txBody>
          <a:bodyPr/>
          <a:lstStyle/>
          <a:p>
            <a:fld id="{008D2708-984F-4C41-99B6-55CBA74AD94F}" type="datetimeFigureOut">
              <a:rPr lang="fr-CH" smtClean="0"/>
              <a:t>31.03.2026</a:t>
            </a:fld>
            <a:endParaRPr lang="fr-CH"/>
          </a:p>
        </p:txBody>
      </p:sp>
      <p:sp>
        <p:nvSpPr>
          <p:cNvPr id="5" name="Espace réservé du pied de page 4">
            <a:extLst>
              <a:ext uri="{FF2B5EF4-FFF2-40B4-BE49-F238E27FC236}">
                <a16:creationId xmlns:a16="http://schemas.microsoft.com/office/drawing/2014/main" id="{3A33ECB1-3D67-EFA0-9F24-14FBB790F069}"/>
              </a:ext>
            </a:extLst>
          </p:cNvPr>
          <p:cNvSpPr>
            <a:spLocks noGrp="1"/>
          </p:cNvSpPr>
          <p:nvPr>
            <p:ph type="ftr" sz="quarter" idx="11"/>
          </p:nvPr>
        </p:nvSpPr>
        <p:spPr/>
        <p:txBody>
          <a:bodyPr/>
          <a:lstStyle/>
          <a:p>
            <a:endParaRPr lang="fr-CH"/>
          </a:p>
        </p:txBody>
      </p:sp>
      <p:sp>
        <p:nvSpPr>
          <p:cNvPr id="6" name="Espace réservé du numéro de diapositive 5">
            <a:extLst>
              <a:ext uri="{FF2B5EF4-FFF2-40B4-BE49-F238E27FC236}">
                <a16:creationId xmlns:a16="http://schemas.microsoft.com/office/drawing/2014/main" id="{E9DF6128-FD5E-2666-14D0-2A724F03BE82}"/>
              </a:ext>
            </a:extLst>
          </p:cNvPr>
          <p:cNvSpPr>
            <a:spLocks noGrp="1"/>
          </p:cNvSpPr>
          <p:nvPr>
            <p:ph type="sldNum" sz="quarter" idx="12"/>
          </p:nvPr>
        </p:nvSpPr>
        <p:spPr/>
        <p:txBody>
          <a:bodyPr/>
          <a:lstStyle/>
          <a:p>
            <a:fld id="{41F10029-C2E4-4DBC-8A7D-AEB6E704058A}" type="slidenum">
              <a:rPr lang="fr-CH" smtClean="0"/>
              <a:t>‹N°›</a:t>
            </a:fld>
            <a:endParaRPr lang="fr-CH"/>
          </a:p>
        </p:txBody>
      </p:sp>
    </p:spTree>
    <p:extLst>
      <p:ext uri="{BB962C8B-B14F-4D97-AF65-F5344CB8AC3E}">
        <p14:creationId xmlns:p14="http://schemas.microsoft.com/office/powerpoint/2010/main" val="538150414"/>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a:extLst>
              <a:ext uri="{FF2B5EF4-FFF2-40B4-BE49-F238E27FC236}">
                <a16:creationId xmlns:a16="http://schemas.microsoft.com/office/drawing/2014/main" id="{CE55BA40-1BCE-D5DE-6CCB-2C3BC4141E11}"/>
              </a:ext>
            </a:extLst>
          </p:cNvPr>
          <p:cNvSpPr>
            <a:spLocks noGrp="1"/>
          </p:cNvSpPr>
          <p:nvPr>
            <p:ph type="title" orient="vert"/>
          </p:nvPr>
        </p:nvSpPr>
        <p:spPr>
          <a:xfrm>
            <a:off x="8724900" y="365125"/>
            <a:ext cx="2628900" cy="5811838"/>
          </a:xfrm>
        </p:spPr>
        <p:txBody>
          <a:bodyPr vert="eaVert"/>
          <a:lstStyle/>
          <a:p>
            <a:r>
              <a:rPr lang="fr-FR"/>
              <a:t>Modifiez le style du titre</a:t>
            </a:r>
            <a:endParaRPr lang="fr-CH"/>
          </a:p>
        </p:txBody>
      </p:sp>
      <p:sp>
        <p:nvSpPr>
          <p:cNvPr id="3" name="Espace réservé du texte vertical 2">
            <a:extLst>
              <a:ext uri="{FF2B5EF4-FFF2-40B4-BE49-F238E27FC236}">
                <a16:creationId xmlns:a16="http://schemas.microsoft.com/office/drawing/2014/main" id="{1188DB23-2257-D942-A80F-1EFE0BCC1318}"/>
              </a:ext>
            </a:extLst>
          </p:cNvPr>
          <p:cNvSpPr>
            <a:spLocks noGrp="1"/>
          </p:cNvSpPr>
          <p:nvPr>
            <p:ph type="body" orient="vert" idx="1"/>
          </p:nvPr>
        </p:nvSpPr>
        <p:spPr>
          <a:xfrm>
            <a:off x="838200" y="365125"/>
            <a:ext cx="7734300" cy="5811838"/>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H"/>
          </a:p>
        </p:txBody>
      </p:sp>
      <p:sp>
        <p:nvSpPr>
          <p:cNvPr id="4" name="Espace réservé de la date 3">
            <a:extLst>
              <a:ext uri="{FF2B5EF4-FFF2-40B4-BE49-F238E27FC236}">
                <a16:creationId xmlns:a16="http://schemas.microsoft.com/office/drawing/2014/main" id="{13782322-8EA8-7179-8FF5-0907C0BDEB0D}"/>
              </a:ext>
            </a:extLst>
          </p:cNvPr>
          <p:cNvSpPr>
            <a:spLocks noGrp="1"/>
          </p:cNvSpPr>
          <p:nvPr>
            <p:ph type="dt" sz="half" idx="10"/>
          </p:nvPr>
        </p:nvSpPr>
        <p:spPr/>
        <p:txBody>
          <a:bodyPr/>
          <a:lstStyle/>
          <a:p>
            <a:fld id="{008D2708-984F-4C41-99B6-55CBA74AD94F}" type="datetimeFigureOut">
              <a:rPr lang="fr-CH" smtClean="0"/>
              <a:t>31.03.2026</a:t>
            </a:fld>
            <a:endParaRPr lang="fr-CH"/>
          </a:p>
        </p:txBody>
      </p:sp>
      <p:sp>
        <p:nvSpPr>
          <p:cNvPr id="5" name="Espace réservé du pied de page 4">
            <a:extLst>
              <a:ext uri="{FF2B5EF4-FFF2-40B4-BE49-F238E27FC236}">
                <a16:creationId xmlns:a16="http://schemas.microsoft.com/office/drawing/2014/main" id="{53EEBBCA-D88A-DE74-4CAC-C05E1C8777CD}"/>
              </a:ext>
            </a:extLst>
          </p:cNvPr>
          <p:cNvSpPr>
            <a:spLocks noGrp="1"/>
          </p:cNvSpPr>
          <p:nvPr>
            <p:ph type="ftr" sz="quarter" idx="11"/>
          </p:nvPr>
        </p:nvSpPr>
        <p:spPr/>
        <p:txBody>
          <a:bodyPr/>
          <a:lstStyle/>
          <a:p>
            <a:endParaRPr lang="fr-CH"/>
          </a:p>
        </p:txBody>
      </p:sp>
      <p:sp>
        <p:nvSpPr>
          <p:cNvPr id="6" name="Espace réservé du numéro de diapositive 5">
            <a:extLst>
              <a:ext uri="{FF2B5EF4-FFF2-40B4-BE49-F238E27FC236}">
                <a16:creationId xmlns:a16="http://schemas.microsoft.com/office/drawing/2014/main" id="{7A74EE87-C067-3385-E3E0-1E256CA03819}"/>
              </a:ext>
            </a:extLst>
          </p:cNvPr>
          <p:cNvSpPr>
            <a:spLocks noGrp="1"/>
          </p:cNvSpPr>
          <p:nvPr>
            <p:ph type="sldNum" sz="quarter" idx="12"/>
          </p:nvPr>
        </p:nvSpPr>
        <p:spPr/>
        <p:txBody>
          <a:bodyPr/>
          <a:lstStyle/>
          <a:p>
            <a:fld id="{41F10029-C2E4-4DBC-8A7D-AEB6E704058A}" type="slidenum">
              <a:rPr lang="fr-CH" smtClean="0"/>
              <a:t>‹N°›</a:t>
            </a:fld>
            <a:endParaRPr lang="fr-CH"/>
          </a:p>
        </p:txBody>
      </p:sp>
    </p:spTree>
    <p:extLst>
      <p:ext uri="{BB962C8B-B14F-4D97-AF65-F5344CB8AC3E}">
        <p14:creationId xmlns:p14="http://schemas.microsoft.com/office/powerpoint/2010/main" val="31552710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2454257-6657-BD89-05B2-F5C8E84E7C94}"/>
              </a:ext>
            </a:extLst>
          </p:cNvPr>
          <p:cNvSpPr>
            <a:spLocks noGrp="1"/>
          </p:cNvSpPr>
          <p:nvPr>
            <p:ph type="title"/>
          </p:nvPr>
        </p:nvSpPr>
        <p:spPr>
          <a:xfrm>
            <a:off x="831850" y="1709738"/>
            <a:ext cx="10515600" cy="2852737"/>
          </a:xfrm>
        </p:spPr>
        <p:txBody>
          <a:bodyPr anchor="b"/>
          <a:lstStyle>
            <a:lvl1pPr>
              <a:defRPr sz="6000"/>
            </a:lvl1pPr>
          </a:lstStyle>
          <a:p>
            <a:r>
              <a:rPr lang="fr-FR"/>
              <a:t>Modifiez le style du titre</a:t>
            </a:r>
            <a:endParaRPr lang="fr-CH"/>
          </a:p>
        </p:txBody>
      </p:sp>
      <p:sp>
        <p:nvSpPr>
          <p:cNvPr id="3" name="Espace réservé du texte 2">
            <a:extLst>
              <a:ext uri="{FF2B5EF4-FFF2-40B4-BE49-F238E27FC236}">
                <a16:creationId xmlns:a16="http://schemas.microsoft.com/office/drawing/2014/main" id="{BDE7A57F-E2A2-3273-F67F-D53332209AA3}"/>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fr-FR"/>
              <a:t>Cliquez pour modifier les styles du texte du masque</a:t>
            </a:r>
          </a:p>
        </p:txBody>
      </p:sp>
      <p:sp>
        <p:nvSpPr>
          <p:cNvPr id="4" name="Espace réservé de la date 3">
            <a:extLst>
              <a:ext uri="{FF2B5EF4-FFF2-40B4-BE49-F238E27FC236}">
                <a16:creationId xmlns:a16="http://schemas.microsoft.com/office/drawing/2014/main" id="{46D8BC89-0D10-BA04-7E79-603F9D386463}"/>
              </a:ext>
            </a:extLst>
          </p:cNvPr>
          <p:cNvSpPr>
            <a:spLocks noGrp="1"/>
          </p:cNvSpPr>
          <p:nvPr>
            <p:ph type="dt" sz="half" idx="10"/>
          </p:nvPr>
        </p:nvSpPr>
        <p:spPr/>
        <p:txBody>
          <a:bodyPr/>
          <a:lstStyle/>
          <a:p>
            <a:fld id="{EA91D598-3176-43A1-8D40-B4A92574444B}" type="datetimeFigureOut">
              <a:rPr lang="fr-CH" smtClean="0"/>
              <a:t>31.03.2026</a:t>
            </a:fld>
            <a:endParaRPr lang="fr-CH"/>
          </a:p>
        </p:txBody>
      </p:sp>
      <p:sp>
        <p:nvSpPr>
          <p:cNvPr id="5" name="Espace réservé du pied de page 4">
            <a:extLst>
              <a:ext uri="{FF2B5EF4-FFF2-40B4-BE49-F238E27FC236}">
                <a16:creationId xmlns:a16="http://schemas.microsoft.com/office/drawing/2014/main" id="{66B834F8-E51B-0C20-76F5-6FD535F6F6D8}"/>
              </a:ext>
            </a:extLst>
          </p:cNvPr>
          <p:cNvSpPr>
            <a:spLocks noGrp="1"/>
          </p:cNvSpPr>
          <p:nvPr>
            <p:ph type="ftr" sz="quarter" idx="11"/>
          </p:nvPr>
        </p:nvSpPr>
        <p:spPr/>
        <p:txBody>
          <a:bodyPr/>
          <a:lstStyle/>
          <a:p>
            <a:endParaRPr lang="fr-CH"/>
          </a:p>
        </p:txBody>
      </p:sp>
      <p:sp>
        <p:nvSpPr>
          <p:cNvPr id="6" name="Espace réservé du numéro de diapositive 5">
            <a:extLst>
              <a:ext uri="{FF2B5EF4-FFF2-40B4-BE49-F238E27FC236}">
                <a16:creationId xmlns:a16="http://schemas.microsoft.com/office/drawing/2014/main" id="{426BE0F5-9D32-A845-B567-3156DDA24109}"/>
              </a:ext>
            </a:extLst>
          </p:cNvPr>
          <p:cNvSpPr>
            <a:spLocks noGrp="1"/>
          </p:cNvSpPr>
          <p:nvPr>
            <p:ph type="sldNum" sz="quarter" idx="12"/>
          </p:nvPr>
        </p:nvSpPr>
        <p:spPr/>
        <p:txBody>
          <a:bodyPr/>
          <a:lstStyle/>
          <a:p>
            <a:fld id="{74497010-3910-45D9-B36C-9CE63A707FC0}" type="slidenum">
              <a:rPr lang="fr-CH" smtClean="0"/>
              <a:t>‹N°›</a:t>
            </a:fld>
            <a:endParaRPr lang="fr-CH"/>
          </a:p>
        </p:txBody>
      </p:sp>
    </p:spTree>
    <p:extLst>
      <p:ext uri="{BB962C8B-B14F-4D97-AF65-F5344CB8AC3E}">
        <p14:creationId xmlns:p14="http://schemas.microsoft.com/office/powerpoint/2010/main" val="15817986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95E2BAB-298F-5D66-F24F-A70D5B98C0D0}"/>
              </a:ext>
            </a:extLst>
          </p:cNvPr>
          <p:cNvSpPr>
            <a:spLocks noGrp="1"/>
          </p:cNvSpPr>
          <p:nvPr>
            <p:ph type="title"/>
          </p:nvPr>
        </p:nvSpPr>
        <p:spPr/>
        <p:txBody>
          <a:bodyPr/>
          <a:lstStyle/>
          <a:p>
            <a:r>
              <a:rPr lang="fr-FR"/>
              <a:t>Modifiez le style du titre</a:t>
            </a:r>
            <a:endParaRPr lang="fr-CH"/>
          </a:p>
        </p:txBody>
      </p:sp>
      <p:sp>
        <p:nvSpPr>
          <p:cNvPr id="3" name="Espace réservé du contenu 2">
            <a:extLst>
              <a:ext uri="{FF2B5EF4-FFF2-40B4-BE49-F238E27FC236}">
                <a16:creationId xmlns:a16="http://schemas.microsoft.com/office/drawing/2014/main" id="{EEF40978-E633-7134-E1D3-87D2B29A3096}"/>
              </a:ext>
            </a:extLst>
          </p:cNvPr>
          <p:cNvSpPr>
            <a:spLocks noGrp="1"/>
          </p:cNvSpPr>
          <p:nvPr>
            <p:ph sz="half" idx="1"/>
          </p:nvPr>
        </p:nvSpPr>
        <p:spPr>
          <a:xfrm>
            <a:off x="838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H"/>
          </a:p>
        </p:txBody>
      </p:sp>
      <p:sp>
        <p:nvSpPr>
          <p:cNvPr id="4" name="Espace réservé du contenu 3">
            <a:extLst>
              <a:ext uri="{FF2B5EF4-FFF2-40B4-BE49-F238E27FC236}">
                <a16:creationId xmlns:a16="http://schemas.microsoft.com/office/drawing/2014/main" id="{626AE765-7C9F-611A-6DE1-D8C510FB858A}"/>
              </a:ext>
            </a:extLst>
          </p:cNvPr>
          <p:cNvSpPr>
            <a:spLocks noGrp="1"/>
          </p:cNvSpPr>
          <p:nvPr>
            <p:ph sz="half" idx="2"/>
          </p:nvPr>
        </p:nvSpPr>
        <p:spPr>
          <a:xfrm>
            <a:off x="6172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H"/>
          </a:p>
        </p:txBody>
      </p:sp>
      <p:sp>
        <p:nvSpPr>
          <p:cNvPr id="5" name="Espace réservé de la date 4">
            <a:extLst>
              <a:ext uri="{FF2B5EF4-FFF2-40B4-BE49-F238E27FC236}">
                <a16:creationId xmlns:a16="http://schemas.microsoft.com/office/drawing/2014/main" id="{C289E5F2-D21A-5E1E-738A-5EF99178B388}"/>
              </a:ext>
            </a:extLst>
          </p:cNvPr>
          <p:cNvSpPr>
            <a:spLocks noGrp="1"/>
          </p:cNvSpPr>
          <p:nvPr>
            <p:ph type="dt" sz="half" idx="10"/>
          </p:nvPr>
        </p:nvSpPr>
        <p:spPr/>
        <p:txBody>
          <a:bodyPr/>
          <a:lstStyle/>
          <a:p>
            <a:fld id="{EA91D598-3176-43A1-8D40-B4A92574444B}" type="datetimeFigureOut">
              <a:rPr lang="fr-CH" smtClean="0"/>
              <a:t>31.03.2026</a:t>
            </a:fld>
            <a:endParaRPr lang="fr-CH"/>
          </a:p>
        </p:txBody>
      </p:sp>
      <p:sp>
        <p:nvSpPr>
          <p:cNvPr id="6" name="Espace réservé du pied de page 5">
            <a:extLst>
              <a:ext uri="{FF2B5EF4-FFF2-40B4-BE49-F238E27FC236}">
                <a16:creationId xmlns:a16="http://schemas.microsoft.com/office/drawing/2014/main" id="{EA33F08B-609D-A11B-C5D5-065396061738}"/>
              </a:ext>
            </a:extLst>
          </p:cNvPr>
          <p:cNvSpPr>
            <a:spLocks noGrp="1"/>
          </p:cNvSpPr>
          <p:nvPr>
            <p:ph type="ftr" sz="quarter" idx="11"/>
          </p:nvPr>
        </p:nvSpPr>
        <p:spPr/>
        <p:txBody>
          <a:bodyPr/>
          <a:lstStyle/>
          <a:p>
            <a:endParaRPr lang="fr-CH"/>
          </a:p>
        </p:txBody>
      </p:sp>
      <p:sp>
        <p:nvSpPr>
          <p:cNvPr id="7" name="Espace réservé du numéro de diapositive 6">
            <a:extLst>
              <a:ext uri="{FF2B5EF4-FFF2-40B4-BE49-F238E27FC236}">
                <a16:creationId xmlns:a16="http://schemas.microsoft.com/office/drawing/2014/main" id="{317FC2E2-4D40-C568-310D-5461CE5A7DF7}"/>
              </a:ext>
            </a:extLst>
          </p:cNvPr>
          <p:cNvSpPr>
            <a:spLocks noGrp="1"/>
          </p:cNvSpPr>
          <p:nvPr>
            <p:ph type="sldNum" sz="quarter" idx="12"/>
          </p:nvPr>
        </p:nvSpPr>
        <p:spPr/>
        <p:txBody>
          <a:bodyPr/>
          <a:lstStyle/>
          <a:p>
            <a:fld id="{74497010-3910-45D9-B36C-9CE63A707FC0}" type="slidenum">
              <a:rPr lang="fr-CH" smtClean="0"/>
              <a:t>‹N°›</a:t>
            </a:fld>
            <a:endParaRPr lang="fr-CH"/>
          </a:p>
        </p:txBody>
      </p:sp>
    </p:spTree>
    <p:extLst>
      <p:ext uri="{BB962C8B-B14F-4D97-AF65-F5344CB8AC3E}">
        <p14:creationId xmlns:p14="http://schemas.microsoft.com/office/powerpoint/2010/main" val="299936861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562FDD2-492E-7D24-76FA-E67C277A3730}"/>
              </a:ext>
            </a:extLst>
          </p:cNvPr>
          <p:cNvSpPr>
            <a:spLocks noGrp="1"/>
          </p:cNvSpPr>
          <p:nvPr>
            <p:ph type="title"/>
          </p:nvPr>
        </p:nvSpPr>
        <p:spPr>
          <a:xfrm>
            <a:off x="839788" y="365125"/>
            <a:ext cx="10515600" cy="1325563"/>
          </a:xfrm>
        </p:spPr>
        <p:txBody>
          <a:bodyPr/>
          <a:lstStyle/>
          <a:p>
            <a:r>
              <a:rPr lang="fr-FR"/>
              <a:t>Modifiez le style du titre</a:t>
            </a:r>
            <a:endParaRPr lang="fr-CH"/>
          </a:p>
        </p:txBody>
      </p:sp>
      <p:sp>
        <p:nvSpPr>
          <p:cNvPr id="3" name="Espace réservé du texte 2">
            <a:extLst>
              <a:ext uri="{FF2B5EF4-FFF2-40B4-BE49-F238E27FC236}">
                <a16:creationId xmlns:a16="http://schemas.microsoft.com/office/drawing/2014/main" id="{579714D8-32B0-A8BB-97C6-0842E3517F0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a:extLst>
              <a:ext uri="{FF2B5EF4-FFF2-40B4-BE49-F238E27FC236}">
                <a16:creationId xmlns:a16="http://schemas.microsoft.com/office/drawing/2014/main" id="{5C1CA56B-190F-B3E0-DE15-3E0B0D6E1145}"/>
              </a:ext>
            </a:extLst>
          </p:cNvPr>
          <p:cNvSpPr>
            <a:spLocks noGrp="1"/>
          </p:cNvSpPr>
          <p:nvPr>
            <p:ph sz="half" idx="2"/>
          </p:nvPr>
        </p:nvSpPr>
        <p:spPr>
          <a:xfrm>
            <a:off x="839788" y="2505075"/>
            <a:ext cx="5157787"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H"/>
          </a:p>
        </p:txBody>
      </p:sp>
      <p:sp>
        <p:nvSpPr>
          <p:cNvPr id="5" name="Espace réservé du texte 4">
            <a:extLst>
              <a:ext uri="{FF2B5EF4-FFF2-40B4-BE49-F238E27FC236}">
                <a16:creationId xmlns:a16="http://schemas.microsoft.com/office/drawing/2014/main" id="{3F14774A-BFAA-AB97-C65A-2AFF368C204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a:extLst>
              <a:ext uri="{FF2B5EF4-FFF2-40B4-BE49-F238E27FC236}">
                <a16:creationId xmlns:a16="http://schemas.microsoft.com/office/drawing/2014/main" id="{3EFDFB63-9E58-85E9-D0D3-BA408A100B98}"/>
              </a:ext>
            </a:extLst>
          </p:cNvPr>
          <p:cNvSpPr>
            <a:spLocks noGrp="1"/>
          </p:cNvSpPr>
          <p:nvPr>
            <p:ph sz="quarter" idx="4"/>
          </p:nvPr>
        </p:nvSpPr>
        <p:spPr>
          <a:xfrm>
            <a:off x="6172200" y="2505075"/>
            <a:ext cx="5183188"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H"/>
          </a:p>
        </p:txBody>
      </p:sp>
      <p:sp>
        <p:nvSpPr>
          <p:cNvPr id="7" name="Espace réservé de la date 6">
            <a:extLst>
              <a:ext uri="{FF2B5EF4-FFF2-40B4-BE49-F238E27FC236}">
                <a16:creationId xmlns:a16="http://schemas.microsoft.com/office/drawing/2014/main" id="{BDD47D4C-EAD3-454E-7604-0678CF21C613}"/>
              </a:ext>
            </a:extLst>
          </p:cNvPr>
          <p:cNvSpPr>
            <a:spLocks noGrp="1"/>
          </p:cNvSpPr>
          <p:nvPr>
            <p:ph type="dt" sz="half" idx="10"/>
          </p:nvPr>
        </p:nvSpPr>
        <p:spPr/>
        <p:txBody>
          <a:bodyPr/>
          <a:lstStyle/>
          <a:p>
            <a:fld id="{EA91D598-3176-43A1-8D40-B4A92574444B}" type="datetimeFigureOut">
              <a:rPr lang="fr-CH" smtClean="0"/>
              <a:t>31.03.2026</a:t>
            </a:fld>
            <a:endParaRPr lang="fr-CH"/>
          </a:p>
        </p:txBody>
      </p:sp>
      <p:sp>
        <p:nvSpPr>
          <p:cNvPr id="8" name="Espace réservé du pied de page 7">
            <a:extLst>
              <a:ext uri="{FF2B5EF4-FFF2-40B4-BE49-F238E27FC236}">
                <a16:creationId xmlns:a16="http://schemas.microsoft.com/office/drawing/2014/main" id="{102E68E8-C64F-3EA9-0411-5FC673CE7C5D}"/>
              </a:ext>
            </a:extLst>
          </p:cNvPr>
          <p:cNvSpPr>
            <a:spLocks noGrp="1"/>
          </p:cNvSpPr>
          <p:nvPr>
            <p:ph type="ftr" sz="quarter" idx="11"/>
          </p:nvPr>
        </p:nvSpPr>
        <p:spPr/>
        <p:txBody>
          <a:bodyPr/>
          <a:lstStyle/>
          <a:p>
            <a:endParaRPr lang="fr-CH"/>
          </a:p>
        </p:txBody>
      </p:sp>
      <p:sp>
        <p:nvSpPr>
          <p:cNvPr id="9" name="Espace réservé du numéro de diapositive 8">
            <a:extLst>
              <a:ext uri="{FF2B5EF4-FFF2-40B4-BE49-F238E27FC236}">
                <a16:creationId xmlns:a16="http://schemas.microsoft.com/office/drawing/2014/main" id="{A3FD3E44-C75F-178E-B511-632B515F1FB2}"/>
              </a:ext>
            </a:extLst>
          </p:cNvPr>
          <p:cNvSpPr>
            <a:spLocks noGrp="1"/>
          </p:cNvSpPr>
          <p:nvPr>
            <p:ph type="sldNum" sz="quarter" idx="12"/>
          </p:nvPr>
        </p:nvSpPr>
        <p:spPr/>
        <p:txBody>
          <a:bodyPr/>
          <a:lstStyle/>
          <a:p>
            <a:fld id="{74497010-3910-45D9-B36C-9CE63A707FC0}" type="slidenum">
              <a:rPr lang="fr-CH" smtClean="0"/>
              <a:t>‹N°›</a:t>
            </a:fld>
            <a:endParaRPr lang="fr-CH"/>
          </a:p>
        </p:txBody>
      </p:sp>
    </p:spTree>
    <p:extLst>
      <p:ext uri="{BB962C8B-B14F-4D97-AF65-F5344CB8AC3E}">
        <p14:creationId xmlns:p14="http://schemas.microsoft.com/office/powerpoint/2010/main" val="166507414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0BAF593-2609-AEA4-A810-4DEEE65FC474}"/>
              </a:ext>
            </a:extLst>
          </p:cNvPr>
          <p:cNvSpPr>
            <a:spLocks noGrp="1"/>
          </p:cNvSpPr>
          <p:nvPr>
            <p:ph type="title"/>
          </p:nvPr>
        </p:nvSpPr>
        <p:spPr/>
        <p:txBody>
          <a:bodyPr/>
          <a:lstStyle/>
          <a:p>
            <a:r>
              <a:rPr lang="fr-FR"/>
              <a:t>Modifiez le style du titre</a:t>
            </a:r>
            <a:endParaRPr lang="fr-CH"/>
          </a:p>
        </p:txBody>
      </p:sp>
      <p:sp>
        <p:nvSpPr>
          <p:cNvPr id="3" name="Espace réservé de la date 2">
            <a:extLst>
              <a:ext uri="{FF2B5EF4-FFF2-40B4-BE49-F238E27FC236}">
                <a16:creationId xmlns:a16="http://schemas.microsoft.com/office/drawing/2014/main" id="{7EDECF36-F62A-3173-F4EF-5C9EE51CDA25}"/>
              </a:ext>
            </a:extLst>
          </p:cNvPr>
          <p:cNvSpPr>
            <a:spLocks noGrp="1"/>
          </p:cNvSpPr>
          <p:nvPr>
            <p:ph type="dt" sz="half" idx="10"/>
          </p:nvPr>
        </p:nvSpPr>
        <p:spPr/>
        <p:txBody>
          <a:bodyPr/>
          <a:lstStyle/>
          <a:p>
            <a:fld id="{EA91D598-3176-43A1-8D40-B4A92574444B}" type="datetimeFigureOut">
              <a:rPr lang="fr-CH" smtClean="0"/>
              <a:t>31.03.2026</a:t>
            </a:fld>
            <a:endParaRPr lang="fr-CH"/>
          </a:p>
        </p:txBody>
      </p:sp>
      <p:sp>
        <p:nvSpPr>
          <p:cNvPr id="4" name="Espace réservé du pied de page 3">
            <a:extLst>
              <a:ext uri="{FF2B5EF4-FFF2-40B4-BE49-F238E27FC236}">
                <a16:creationId xmlns:a16="http://schemas.microsoft.com/office/drawing/2014/main" id="{840958C3-4D96-7ED6-9E64-77DCB16EFB44}"/>
              </a:ext>
            </a:extLst>
          </p:cNvPr>
          <p:cNvSpPr>
            <a:spLocks noGrp="1"/>
          </p:cNvSpPr>
          <p:nvPr>
            <p:ph type="ftr" sz="quarter" idx="11"/>
          </p:nvPr>
        </p:nvSpPr>
        <p:spPr/>
        <p:txBody>
          <a:bodyPr/>
          <a:lstStyle/>
          <a:p>
            <a:endParaRPr lang="fr-CH"/>
          </a:p>
        </p:txBody>
      </p:sp>
      <p:sp>
        <p:nvSpPr>
          <p:cNvPr id="5" name="Espace réservé du numéro de diapositive 4">
            <a:extLst>
              <a:ext uri="{FF2B5EF4-FFF2-40B4-BE49-F238E27FC236}">
                <a16:creationId xmlns:a16="http://schemas.microsoft.com/office/drawing/2014/main" id="{85D61009-7599-79FE-EC2C-7696B8DA8CCC}"/>
              </a:ext>
            </a:extLst>
          </p:cNvPr>
          <p:cNvSpPr>
            <a:spLocks noGrp="1"/>
          </p:cNvSpPr>
          <p:nvPr>
            <p:ph type="sldNum" sz="quarter" idx="12"/>
          </p:nvPr>
        </p:nvSpPr>
        <p:spPr/>
        <p:txBody>
          <a:bodyPr/>
          <a:lstStyle/>
          <a:p>
            <a:fld id="{74497010-3910-45D9-B36C-9CE63A707FC0}" type="slidenum">
              <a:rPr lang="fr-CH" smtClean="0"/>
              <a:t>‹N°›</a:t>
            </a:fld>
            <a:endParaRPr lang="fr-CH"/>
          </a:p>
        </p:txBody>
      </p:sp>
    </p:spTree>
    <p:extLst>
      <p:ext uri="{BB962C8B-B14F-4D97-AF65-F5344CB8AC3E}">
        <p14:creationId xmlns:p14="http://schemas.microsoft.com/office/powerpoint/2010/main" val="36533494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6D1FC768-9FC7-2CD2-1100-7005A2C521C3}"/>
              </a:ext>
            </a:extLst>
          </p:cNvPr>
          <p:cNvSpPr>
            <a:spLocks noGrp="1"/>
          </p:cNvSpPr>
          <p:nvPr>
            <p:ph type="dt" sz="half" idx="10"/>
          </p:nvPr>
        </p:nvSpPr>
        <p:spPr/>
        <p:txBody>
          <a:bodyPr/>
          <a:lstStyle/>
          <a:p>
            <a:fld id="{EA91D598-3176-43A1-8D40-B4A92574444B}" type="datetimeFigureOut">
              <a:rPr lang="fr-CH" smtClean="0"/>
              <a:t>31.03.2026</a:t>
            </a:fld>
            <a:endParaRPr lang="fr-CH"/>
          </a:p>
        </p:txBody>
      </p:sp>
      <p:sp>
        <p:nvSpPr>
          <p:cNvPr id="3" name="Espace réservé du pied de page 2">
            <a:extLst>
              <a:ext uri="{FF2B5EF4-FFF2-40B4-BE49-F238E27FC236}">
                <a16:creationId xmlns:a16="http://schemas.microsoft.com/office/drawing/2014/main" id="{12EC70F9-84FF-FC07-85FA-54DB3DF863FB}"/>
              </a:ext>
            </a:extLst>
          </p:cNvPr>
          <p:cNvSpPr>
            <a:spLocks noGrp="1"/>
          </p:cNvSpPr>
          <p:nvPr>
            <p:ph type="ftr" sz="quarter" idx="11"/>
          </p:nvPr>
        </p:nvSpPr>
        <p:spPr/>
        <p:txBody>
          <a:bodyPr/>
          <a:lstStyle/>
          <a:p>
            <a:endParaRPr lang="fr-CH"/>
          </a:p>
        </p:txBody>
      </p:sp>
      <p:sp>
        <p:nvSpPr>
          <p:cNvPr id="4" name="Espace réservé du numéro de diapositive 3">
            <a:extLst>
              <a:ext uri="{FF2B5EF4-FFF2-40B4-BE49-F238E27FC236}">
                <a16:creationId xmlns:a16="http://schemas.microsoft.com/office/drawing/2014/main" id="{435F368A-61AD-D06F-B2EE-51389109A7C8}"/>
              </a:ext>
            </a:extLst>
          </p:cNvPr>
          <p:cNvSpPr>
            <a:spLocks noGrp="1"/>
          </p:cNvSpPr>
          <p:nvPr>
            <p:ph type="sldNum" sz="quarter" idx="12"/>
          </p:nvPr>
        </p:nvSpPr>
        <p:spPr/>
        <p:txBody>
          <a:bodyPr/>
          <a:lstStyle/>
          <a:p>
            <a:fld id="{74497010-3910-45D9-B36C-9CE63A707FC0}" type="slidenum">
              <a:rPr lang="fr-CH" smtClean="0"/>
              <a:t>‹N°›</a:t>
            </a:fld>
            <a:endParaRPr lang="fr-CH"/>
          </a:p>
        </p:txBody>
      </p:sp>
    </p:spTree>
    <p:extLst>
      <p:ext uri="{BB962C8B-B14F-4D97-AF65-F5344CB8AC3E}">
        <p14:creationId xmlns:p14="http://schemas.microsoft.com/office/powerpoint/2010/main" val="129183590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B4F1B2C-F90B-B06F-69CA-23178B5821A6}"/>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endParaRPr lang="fr-CH"/>
          </a:p>
        </p:txBody>
      </p:sp>
      <p:sp>
        <p:nvSpPr>
          <p:cNvPr id="3" name="Espace réservé du contenu 2">
            <a:extLst>
              <a:ext uri="{FF2B5EF4-FFF2-40B4-BE49-F238E27FC236}">
                <a16:creationId xmlns:a16="http://schemas.microsoft.com/office/drawing/2014/main" id="{E421B09A-A305-CF87-2951-3800E860D29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H"/>
          </a:p>
        </p:txBody>
      </p:sp>
      <p:sp>
        <p:nvSpPr>
          <p:cNvPr id="4" name="Espace réservé du texte 3">
            <a:extLst>
              <a:ext uri="{FF2B5EF4-FFF2-40B4-BE49-F238E27FC236}">
                <a16:creationId xmlns:a16="http://schemas.microsoft.com/office/drawing/2014/main" id="{E24B6CF3-DC85-73D2-3DBD-EB297E973F1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48A5882A-2EE1-EC21-21E0-AF03D2E6E5F3}"/>
              </a:ext>
            </a:extLst>
          </p:cNvPr>
          <p:cNvSpPr>
            <a:spLocks noGrp="1"/>
          </p:cNvSpPr>
          <p:nvPr>
            <p:ph type="dt" sz="half" idx="10"/>
          </p:nvPr>
        </p:nvSpPr>
        <p:spPr/>
        <p:txBody>
          <a:bodyPr/>
          <a:lstStyle/>
          <a:p>
            <a:fld id="{EA91D598-3176-43A1-8D40-B4A92574444B}" type="datetimeFigureOut">
              <a:rPr lang="fr-CH" smtClean="0"/>
              <a:t>31.03.2026</a:t>
            </a:fld>
            <a:endParaRPr lang="fr-CH"/>
          </a:p>
        </p:txBody>
      </p:sp>
      <p:sp>
        <p:nvSpPr>
          <p:cNvPr id="6" name="Espace réservé du pied de page 5">
            <a:extLst>
              <a:ext uri="{FF2B5EF4-FFF2-40B4-BE49-F238E27FC236}">
                <a16:creationId xmlns:a16="http://schemas.microsoft.com/office/drawing/2014/main" id="{31DA4C09-FA01-E18F-4F6F-C88036FE55B3}"/>
              </a:ext>
            </a:extLst>
          </p:cNvPr>
          <p:cNvSpPr>
            <a:spLocks noGrp="1"/>
          </p:cNvSpPr>
          <p:nvPr>
            <p:ph type="ftr" sz="quarter" idx="11"/>
          </p:nvPr>
        </p:nvSpPr>
        <p:spPr/>
        <p:txBody>
          <a:bodyPr/>
          <a:lstStyle/>
          <a:p>
            <a:endParaRPr lang="fr-CH"/>
          </a:p>
        </p:txBody>
      </p:sp>
      <p:sp>
        <p:nvSpPr>
          <p:cNvPr id="7" name="Espace réservé du numéro de diapositive 6">
            <a:extLst>
              <a:ext uri="{FF2B5EF4-FFF2-40B4-BE49-F238E27FC236}">
                <a16:creationId xmlns:a16="http://schemas.microsoft.com/office/drawing/2014/main" id="{9BA73D36-EB06-E34E-4E35-5BF4F1B91469}"/>
              </a:ext>
            </a:extLst>
          </p:cNvPr>
          <p:cNvSpPr>
            <a:spLocks noGrp="1"/>
          </p:cNvSpPr>
          <p:nvPr>
            <p:ph type="sldNum" sz="quarter" idx="12"/>
          </p:nvPr>
        </p:nvSpPr>
        <p:spPr/>
        <p:txBody>
          <a:bodyPr/>
          <a:lstStyle/>
          <a:p>
            <a:fld id="{74497010-3910-45D9-B36C-9CE63A707FC0}" type="slidenum">
              <a:rPr lang="fr-CH" smtClean="0"/>
              <a:t>‹N°›</a:t>
            </a:fld>
            <a:endParaRPr lang="fr-CH"/>
          </a:p>
        </p:txBody>
      </p:sp>
    </p:spTree>
    <p:extLst>
      <p:ext uri="{BB962C8B-B14F-4D97-AF65-F5344CB8AC3E}">
        <p14:creationId xmlns:p14="http://schemas.microsoft.com/office/powerpoint/2010/main" val="139318231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5F0DCCB-9F4C-C093-B48D-4CB8C0502DE1}"/>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endParaRPr lang="fr-CH"/>
          </a:p>
        </p:txBody>
      </p:sp>
      <p:sp>
        <p:nvSpPr>
          <p:cNvPr id="3" name="Espace réservé pour une image  2">
            <a:extLst>
              <a:ext uri="{FF2B5EF4-FFF2-40B4-BE49-F238E27FC236}">
                <a16:creationId xmlns:a16="http://schemas.microsoft.com/office/drawing/2014/main" id="{7804A912-7546-31B7-517A-DFD351B4055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CH"/>
          </a:p>
        </p:txBody>
      </p:sp>
      <p:sp>
        <p:nvSpPr>
          <p:cNvPr id="4" name="Espace réservé du texte 3">
            <a:extLst>
              <a:ext uri="{FF2B5EF4-FFF2-40B4-BE49-F238E27FC236}">
                <a16:creationId xmlns:a16="http://schemas.microsoft.com/office/drawing/2014/main" id="{F1BF9077-071B-FC61-F7A1-992EA1EE70D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0027C9FD-3EE5-C90C-79DF-E9350A4F7C46}"/>
              </a:ext>
            </a:extLst>
          </p:cNvPr>
          <p:cNvSpPr>
            <a:spLocks noGrp="1"/>
          </p:cNvSpPr>
          <p:nvPr>
            <p:ph type="dt" sz="half" idx="10"/>
          </p:nvPr>
        </p:nvSpPr>
        <p:spPr/>
        <p:txBody>
          <a:bodyPr/>
          <a:lstStyle/>
          <a:p>
            <a:fld id="{EA91D598-3176-43A1-8D40-B4A92574444B}" type="datetimeFigureOut">
              <a:rPr lang="fr-CH" smtClean="0"/>
              <a:t>31.03.2026</a:t>
            </a:fld>
            <a:endParaRPr lang="fr-CH"/>
          </a:p>
        </p:txBody>
      </p:sp>
      <p:sp>
        <p:nvSpPr>
          <p:cNvPr id="6" name="Espace réservé du pied de page 5">
            <a:extLst>
              <a:ext uri="{FF2B5EF4-FFF2-40B4-BE49-F238E27FC236}">
                <a16:creationId xmlns:a16="http://schemas.microsoft.com/office/drawing/2014/main" id="{6F4C2635-A888-807C-E351-579C1C22273C}"/>
              </a:ext>
            </a:extLst>
          </p:cNvPr>
          <p:cNvSpPr>
            <a:spLocks noGrp="1"/>
          </p:cNvSpPr>
          <p:nvPr>
            <p:ph type="ftr" sz="quarter" idx="11"/>
          </p:nvPr>
        </p:nvSpPr>
        <p:spPr/>
        <p:txBody>
          <a:bodyPr/>
          <a:lstStyle/>
          <a:p>
            <a:endParaRPr lang="fr-CH"/>
          </a:p>
        </p:txBody>
      </p:sp>
      <p:sp>
        <p:nvSpPr>
          <p:cNvPr id="7" name="Espace réservé du numéro de diapositive 6">
            <a:extLst>
              <a:ext uri="{FF2B5EF4-FFF2-40B4-BE49-F238E27FC236}">
                <a16:creationId xmlns:a16="http://schemas.microsoft.com/office/drawing/2014/main" id="{21BC54F5-D72B-7BF1-E2DD-9397829DBD94}"/>
              </a:ext>
            </a:extLst>
          </p:cNvPr>
          <p:cNvSpPr>
            <a:spLocks noGrp="1"/>
          </p:cNvSpPr>
          <p:nvPr>
            <p:ph type="sldNum" sz="quarter" idx="12"/>
          </p:nvPr>
        </p:nvSpPr>
        <p:spPr/>
        <p:txBody>
          <a:bodyPr/>
          <a:lstStyle/>
          <a:p>
            <a:fld id="{74497010-3910-45D9-B36C-9CE63A707FC0}" type="slidenum">
              <a:rPr lang="fr-CH" smtClean="0"/>
              <a:t>‹N°›</a:t>
            </a:fld>
            <a:endParaRPr lang="fr-CH"/>
          </a:p>
        </p:txBody>
      </p:sp>
    </p:spTree>
    <p:extLst>
      <p:ext uri="{BB962C8B-B14F-4D97-AF65-F5344CB8AC3E}">
        <p14:creationId xmlns:p14="http://schemas.microsoft.com/office/powerpoint/2010/main" val="34227123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1903ACF8-C158-1654-3D14-2B7A00AD203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endParaRPr lang="fr-CH"/>
          </a:p>
        </p:txBody>
      </p:sp>
      <p:sp>
        <p:nvSpPr>
          <p:cNvPr id="3" name="Espace réservé du texte 2">
            <a:extLst>
              <a:ext uri="{FF2B5EF4-FFF2-40B4-BE49-F238E27FC236}">
                <a16:creationId xmlns:a16="http://schemas.microsoft.com/office/drawing/2014/main" id="{59356238-E4D2-158D-6E9E-2206D7FDDF3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H"/>
          </a:p>
        </p:txBody>
      </p:sp>
      <p:sp>
        <p:nvSpPr>
          <p:cNvPr id="4" name="Espace réservé de la date 3">
            <a:extLst>
              <a:ext uri="{FF2B5EF4-FFF2-40B4-BE49-F238E27FC236}">
                <a16:creationId xmlns:a16="http://schemas.microsoft.com/office/drawing/2014/main" id="{D315F84B-72FB-A0BD-D0E3-F2C955CA8DC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EA91D598-3176-43A1-8D40-B4A92574444B}" type="datetimeFigureOut">
              <a:rPr lang="fr-CH" smtClean="0"/>
              <a:t>31.03.2026</a:t>
            </a:fld>
            <a:endParaRPr lang="fr-CH"/>
          </a:p>
        </p:txBody>
      </p:sp>
      <p:sp>
        <p:nvSpPr>
          <p:cNvPr id="5" name="Espace réservé du pied de page 4">
            <a:extLst>
              <a:ext uri="{FF2B5EF4-FFF2-40B4-BE49-F238E27FC236}">
                <a16:creationId xmlns:a16="http://schemas.microsoft.com/office/drawing/2014/main" id="{1CE233BE-7AAE-FC94-1723-74C070F6DBE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fr-CH"/>
          </a:p>
        </p:txBody>
      </p:sp>
      <p:sp>
        <p:nvSpPr>
          <p:cNvPr id="6" name="Espace réservé du numéro de diapositive 5">
            <a:extLst>
              <a:ext uri="{FF2B5EF4-FFF2-40B4-BE49-F238E27FC236}">
                <a16:creationId xmlns:a16="http://schemas.microsoft.com/office/drawing/2014/main" id="{0B15DF01-AA2D-AE09-E5B2-9A80E9A8CF7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74497010-3910-45D9-B36C-9CE63A707FC0}" type="slidenum">
              <a:rPr lang="fr-CH" smtClean="0"/>
              <a:t>‹N°›</a:t>
            </a:fld>
            <a:endParaRPr lang="fr-CH"/>
          </a:p>
        </p:txBody>
      </p:sp>
    </p:spTree>
    <p:extLst>
      <p:ext uri="{BB962C8B-B14F-4D97-AF65-F5344CB8AC3E}">
        <p14:creationId xmlns:p14="http://schemas.microsoft.com/office/powerpoint/2010/main" val="350369855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321496F0-E495-B290-FE8B-0E34E87466B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endParaRPr lang="fr-CH"/>
          </a:p>
        </p:txBody>
      </p:sp>
      <p:sp>
        <p:nvSpPr>
          <p:cNvPr id="3" name="Espace réservé du texte 2">
            <a:extLst>
              <a:ext uri="{FF2B5EF4-FFF2-40B4-BE49-F238E27FC236}">
                <a16:creationId xmlns:a16="http://schemas.microsoft.com/office/drawing/2014/main" id="{D85FBBDD-E657-2D4C-38F4-B63603D610F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H"/>
          </a:p>
        </p:txBody>
      </p:sp>
      <p:sp>
        <p:nvSpPr>
          <p:cNvPr id="4" name="Espace réservé de la date 3">
            <a:extLst>
              <a:ext uri="{FF2B5EF4-FFF2-40B4-BE49-F238E27FC236}">
                <a16:creationId xmlns:a16="http://schemas.microsoft.com/office/drawing/2014/main" id="{EDA3668D-7923-2876-5D26-E2247064A44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008D2708-984F-4C41-99B6-55CBA74AD94F}" type="datetimeFigureOut">
              <a:rPr lang="fr-CH" smtClean="0"/>
              <a:t>31.03.2026</a:t>
            </a:fld>
            <a:endParaRPr lang="fr-CH"/>
          </a:p>
        </p:txBody>
      </p:sp>
      <p:sp>
        <p:nvSpPr>
          <p:cNvPr id="5" name="Espace réservé du pied de page 4">
            <a:extLst>
              <a:ext uri="{FF2B5EF4-FFF2-40B4-BE49-F238E27FC236}">
                <a16:creationId xmlns:a16="http://schemas.microsoft.com/office/drawing/2014/main" id="{7D75AB54-CE95-2C01-3766-5B906D683DF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fr-CH"/>
          </a:p>
        </p:txBody>
      </p:sp>
      <p:sp>
        <p:nvSpPr>
          <p:cNvPr id="6" name="Espace réservé du numéro de diapositive 5">
            <a:extLst>
              <a:ext uri="{FF2B5EF4-FFF2-40B4-BE49-F238E27FC236}">
                <a16:creationId xmlns:a16="http://schemas.microsoft.com/office/drawing/2014/main" id="{C88F677F-BA39-105A-031B-9865D956C85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41F10029-C2E4-4DBC-8A7D-AEB6E704058A}" type="slidenum">
              <a:rPr lang="fr-CH" smtClean="0"/>
              <a:t>‹N°›</a:t>
            </a:fld>
            <a:endParaRPr lang="fr-CH"/>
          </a:p>
        </p:txBody>
      </p:sp>
    </p:spTree>
    <p:extLst>
      <p:ext uri="{BB962C8B-B14F-4D97-AF65-F5344CB8AC3E}">
        <p14:creationId xmlns:p14="http://schemas.microsoft.com/office/powerpoint/2010/main" val="215520808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A05DEF4-6185-D1BE-06E3-0EF04A6EEAD2}"/>
              </a:ext>
            </a:extLst>
          </p:cNvPr>
          <p:cNvSpPr>
            <a:spLocks noGrp="1"/>
          </p:cNvSpPr>
          <p:nvPr>
            <p:ph type="ctrTitle"/>
          </p:nvPr>
        </p:nvSpPr>
        <p:spPr/>
        <p:txBody>
          <a:bodyPr/>
          <a:lstStyle/>
          <a:p>
            <a:r>
              <a:rPr lang="fr-FR" dirty="0"/>
              <a:t>Proposition de slides</a:t>
            </a:r>
            <a:endParaRPr lang="fr-CH" dirty="0"/>
          </a:p>
        </p:txBody>
      </p:sp>
      <p:sp>
        <p:nvSpPr>
          <p:cNvPr id="3" name="Sous-titre 2">
            <a:extLst>
              <a:ext uri="{FF2B5EF4-FFF2-40B4-BE49-F238E27FC236}">
                <a16:creationId xmlns:a16="http://schemas.microsoft.com/office/drawing/2014/main" id="{572BE7D9-55D8-D7D9-FA3B-F91458EC6EBD}"/>
              </a:ext>
            </a:extLst>
          </p:cNvPr>
          <p:cNvSpPr>
            <a:spLocks noGrp="1"/>
          </p:cNvSpPr>
          <p:nvPr>
            <p:ph type="subTitle" idx="1"/>
          </p:nvPr>
        </p:nvSpPr>
        <p:spPr/>
        <p:txBody>
          <a:bodyPr/>
          <a:lstStyle/>
          <a:p>
            <a:r>
              <a:rPr lang="fr-FR" dirty="0"/>
              <a:t>Présentation d’</a:t>
            </a:r>
            <a:r>
              <a:rPr lang="fr-FR" i="1" dirty="0" err="1"/>
              <a:t>Arcia</a:t>
            </a:r>
            <a:r>
              <a:rPr lang="fr-FR" i="1" dirty="0"/>
              <a:t> Région culturelle</a:t>
            </a:r>
          </a:p>
          <a:p>
            <a:endParaRPr lang="fr-FR" dirty="0"/>
          </a:p>
          <a:p>
            <a:r>
              <a:rPr lang="fr-FR" dirty="0"/>
              <a:t>À adapter par les différentes communes</a:t>
            </a:r>
            <a:endParaRPr lang="fr-CH" dirty="0"/>
          </a:p>
        </p:txBody>
      </p:sp>
    </p:spTree>
    <p:extLst>
      <p:ext uri="{BB962C8B-B14F-4D97-AF65-F5344CB8AC3E}">
        <p14:creationId xmlns:p14="http://schemas.microsoft.com/office/powerpoint/2010/main" val="215829673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553B230-4886-6BAF-C4C4-6D7554CA71B7}"/>
              </a:ext>
            </a:extLst>
          </p:cNvPr>
          <p:cNvSpPr>
            <a:spLocks noGrp="1"/>
          </p:cNvSpPr>
          <p:nvPr>
            <p:ph type="title"/>
          </p:nvPr>
        </p:nvSpPr>
        <p:spPr>
          <a:xfrm>
            <a:off x="838200" y="365126"/>
            <a:ext cx="10515600" cy="796752"/>
          </a:xfrm>
        </p:spPr>
        <p:txBody>
          <a:bodyPr>
            <a:normAutofit/>
          </a:bodyPr>
          <a:lstStyle/>
          <a:p>
            <a:r>
              <a:rPr lang="fr-FR" dirty="0"/>
              <a:t>Situation actuelle</a:t>
            </a:r>
            <a:endParaRPr lang="fr-CH" dirty="0"/>
          </a:p>
        </p:txBody>
      </p:sp>
      <p:sp>
        <p:nvSpPr>
          <p:cNvPr id="22" name="ZoneTexte 21">
            <a:extLst>
              <a:ext uri="{FF2B5EF4-FFF2-40B4-BE49-F238E27FC236}">
                <a16:creationId xmlns:a16="http://schemas.microsoft.com/office/drawing/2014/main" id="{AF6032EC-26CB-679F-1A25-5E4724D01387}"/>
              </a:ext>
            </a:extLst>
          </p:cNvPr>
          <p:cNvSpPr txBox="1"/>
          <p:nvPr/>
        </p:nvSpPr>
        <p:spPr>
          <a:xfrm>
            <a:off x="1056282" y="3282870"/>
            <a:ext cx="2341181" cy="646331"/>
          </a:xfrm>
          <a:prstGeom prst="rect">
            <a:avLst/>
          </a:prstGeom>
          <a:solidFill>
            <a:srgbClr val="E48312"/>
          </a:solidFill>
          <a:ln w="15875" cap="flat" cmpd="sng" algn="ctr">
            <a:solidFill>
              <a:srgbClr val="E48312">
                <a:shade val="15000"/>
              </a:srgbClr>
            </a:solidFill>
            <a:prstDash val="solid"/>
          </a:ln>
          <a:effectLst/>
        </p:spPr>
        <p:txBody>
          <a:bodyPr wrap="square" rtlCol="0">
            <a:spAutoFit/>
          </a:bodyPr>
          <a:lstStyle/>
          <a:p>
            <a:pPr marL="0" marR="0" lvl="0" indent="0" defTabSz="457200" eaLnBrk="1" fontAlgn="auto" latinLnBrk="0" hangingPunct="1">
              <a:lnSpc>
                <a:spcPct val="100000"/>
              </a:lnSpc>
              <a:spcBef>
                <a:spcPts val="0"/>
              </a:spcBef>
              <a:spcAft>
                <a:spcPts val="0"/>
              </a:spcAft>
              <a:buClrTx/>
              <a:buSzTx/>
              <a:buFontTx/>
              <a:buNone/>
              <a:tabLst/>
              <a:defRPr/>
            </a:pPr>
            <a:r>
              <a:rPr kumimoji="0" lang="fr-FR" sz="1800" b="0" i="0" u="none" strike="noStrike" kern="0" cap="none" spc="0" normalizeH="0" baseline="0" noProof="0" dirty="0">
                <a:ln>
                  <a:noFill/>
                </a:ln>
                <a:solidFill>
                  <a:prstClr val="white"/>
                </a:solidFill>
                <a:effectLst/>
                <a:uLnTx/>
                <a:uFillTx/>
                <a:latin typeface="Calibri" panose="020F0502020204030204"/>
                <a:ea typeface="+mn-ea"/>
                <a:cs typeface="+mn-cs"/>
              </a:rPr>
              <a:t>Agglo – promotion culturelle</a:t>
            </a:r>
            <a:endParaRPr kumimoji="0" lang="fr-CH"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sp>
        <p:nvSpPr>
          <p:cNvPr id="23" name="ZoneTexte 22">
            <a:extLst>
              <a:ext uri="{FF2B5EF4-FFF2-40B4-BE49-F238E27FC236}">
                <a16:creationId xmlns:a16="http://schemas.microsoft.com/office/drawing/2014/main" id="{5C889B23-2089-0B0C-3FE7-40B186308AEE}"/>
              </a:ext>
            </a:extLst>
          </p:cNvPr>
          <p:cNvSpPr txBox="1"/>
          <p:nvPr/>
        </p:nvSpPr>
        <p:spPr>
          <a:xfrm>
            <a:off x="1056281" y="4483794"/>
            <a:ext cx="2341181" cy="369332"/>
          </a:xfrm>
          <a:prstGeom prst="rect">
            <a:avLst/>
          </a:prstGeom>
          <a:solidFill>
            <a:srgbClr val="BD582C"/>
          </a:solidFill>
          <a:ln w="15875" cap="flat" cmpd="sng" algn="ctr">
            <a:solidFill>
              <a:srgbClr val="BD582C">
                <a:shade val="15000"/>
              </a:srgbClr>
            </a:solidFill>
            <a:prstDash val="solid"/>
          </a:ln>
          <a:effectLst/>
        </p:spPr>
        <p:txBody>
          <a:bodyPr wrap="square" rtlCol="0">
            <a:spAutoFit/>
          </a:bodyPr>
          <a:lstStyle/>
          <a:p>
            <a:pPr marL="0" marR="0" lvl="0" indent="0" defTabSz="457200" eaLnBrk="1" fontAlgn="auto" latinLnBrk="0" hangingPunct="1">
              <a:lnSpc>
                <a:spcPct val="100000"/>
              </a:lnSpc>
              <a:spcBef>
                <a:spcPts val="0"/>
              </a:spcBef>
              <a:spcAft>
                <a:spcPts val="0"/>
              </a:spcAft>
              <a:buClrTx/>
              <a:buSzTx/>
              <a:buFontTx/>
              <a:buNone/>
              <a:tabLst/>
              <a:defRPr/>
            </a:pPr>
            <a:r>
              <a:rPr kumimoji="0" lang="fr-FR" sz="1800" b="0" i="0" u="none" strike="noStrike" kern="0" cap="none" spc="0" normalizeH="0" baseline="0" noProof="0" dirty="0">
                <a:ln>
                  <a:noFill/>
                </a:ln>
                <a:solidFill>
                  <a:prstClr val="white"/>
                </a:solidFill>
                <a:effectLst/>
                <a:uLnTx/>
                <a:uFillTx/>
                <a:latin typeface="Calibri" panose="020F0502020204030204"/>
                <a:ea typeface="+mn-ea"/>
                <a:cs typeface="+mn-cs"/>
              </a:rPr>
              <a:t>Coriolis Infrastructures</a:t>
            </a:r>
            <a:endParaRPr kumimoji="0" lang="fr-CH"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sp>
        <p:nvSpPr>
          <p:cNvPr id="24" name="ZoneTexte 23">
            <a:extLst>
              <a:ext uri="{FF2B5EF4-FFF2-40B4-BE49-F238E27FC236}">
                <a16:creationId xmlns:a16="http://schemas.microsoft.com/office/drawing/2014/main" id="{1BF4B171-D3D9-B706-A42C-988DD56F4696}"/>
              </a:ext>
            </a:extLst>
          </p:cNvPr>
          <p:cNvSpPr txBox="1"/>
          <p:nvPr/>
        </p:nvSpPr>
        <p:spPr>
          <a:xfrm>
            <a:off x="1056282" y="2358945"/>
            <a:ext cx="2341181" cy="369332"/>
          </a:xfrm>
          <a:prstGeom prst="rect">
            <a:avLst/>
          </a:prstGeom>
          <a:solidFill>
            <a:srgbClr val="C2BC80"/>
          </a:solidFill>
          <a:ln w="15875" cap="flat" cmpd="sng" algn="ctr">
            <a:solidFill>
              <a:srgbClr val="C2BC80">
                <a:shade val="15000"/>
              </a:srgbClr>
            </a:solidFill>
            <a:prstDash val="solid"/>
          </a:ln>
          <a:effectLst/>
        </p:spPr>
        <p:txBody>
          <a:bodyPr wrap="square" rtlCol="0">
            <a:spAutoFit/>
          </a:bodyPr>
          <a:lstStyle/>
          <a:p>
            <a:pPr marL="0" marR="0" lvl="0" indent="0" defTabSz="457200" eaLnBrk="1" fontAlgn="auto" latinLnBrk="0" hangingPunct="1">
              <a:lnSpc>
                <a:spcPct val="100000"/>
              </a:lnSpc>
              <a:spcBef>
                <a:spcPts val="0"/>
              </a:spcBef>
              <a:spcAft>
                <a:spcPts val="0"/>
              </a:spcAft>
              <a:buClrTx/>
              <a:buSzTx/>
              <a:buFontTx/>
              <a:buNone/>
              <a:tabLst/>
              <a:defRPr/>
            </a:pPr>
            <a:r>
              <a:rPr kumimoji="0" lang="fr-FR" sz="1800" b="0" i="0" u="none" strike="noStrike" kern="0" cap="none" spc="0" normalizeH="0" baseline="0" noProof="0" dirty="0">
                <a:ln>
                  <a:noFill/>
                </a:ln>
                <a:solidFill>
                  <a:prstClr val="white"/>
                </a:solidFill>
                <a:effectLst/>
                <a:uLnTx/>
                <a:uFillTx/>
                <a:latin typeface="Calibri" panose="020F0502020204030204"/>
                <a:ea typeface="+mn-ea"/>
                <a:cs typeface="+mn-cs"/>
              </a:rPr>
              <a:t>Ville et communes</a:t>
            </a:r>
            <a:endParaRPr kumimoji="0" lang="fr-CH"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sp>
        <p:nvSpPr>
          <p:cNvPr id="25" name="ZoneTexte 24">
            <a:extLst>
              <a:ext uri="{FF2B5EF4-FFF2-40B4-BE49-F238E27FC236}">
                <a16:creationId xmlns:a16="http://schemas.microsoft.com/office/drawing/2014/main" id="{C48A3F35-93E0-F706-C1D7-13F2C62B5EE6}"/>
              </a:ext>
            </a:extLst>
          </p:cNvPr>
          <p:cNvSpPr txBox="1"/>
          <p:nvPr/>
        </p:nvSpPr>
        <p:spPr>
          <a:xfrm>
            <a:off x="1056281" y="5592280"/>
            <a:ext cx="2341181" cy="369332"/>
          </a:xfrm>
          <a:prstGeom prst="rect">
            <a:avLst/>
          </a:prstGeom>
          <a:solidFill>
            <a:srgbClr val="865640"/>
          </a:solidFill>
          <a:ln w="15875" cap="flat" cmpd="sng" algn="ctr">
            <a:solidFill>
              <a:srgbClr val="865640">
                <a:shade val="15000"/>
              </a:srgbClr>
            </a:solidFill>
            <a:prstDash val="solid"/>
          </a:ln>
          <a:effectLst/>
        </p:spPr>
        <p:txBody>
          <a:bodyPr wrap="square" rtlCol="0">
            <a:spAutoFit/>
          </a:bodyPr>
          <a:lstStyle/>
          <a:p>
            <a:pPr marL="0" marR="0" lvl="0" indent="0" defTabSz="457200" eaLnBrk="1" fontAlgn="auto" latinLnBrk="0" hangingPunct="1">
              <a:lnSpc>
                <a:spcPct val="100000"/>
              </a:lnSpc>
              <a:spcBef>
                <a:spcPts val="0"/>
              </a:spcBef>
              <a:spcAft>
                <a:spcPts val="0"/>
              </a:spcAft>
              <a:buClrTx/>
              <a:buSzTx/>
              <a:buFontTx/>
              <a:buNone/>
              <a:tabLst/>
              <a:defRPr/>
            </a:pPr>
            <a:r>
              <a:rPr kumimoji="0" lang="fr-FR" sz="1800" b="0" i="0" u="none" strike="noStrike" kern="0" cap="none" spc="0" normalizeH="0" baseline="0" noProof="0" dirty="0">
                <a:ln>
                  <a:noFill/>
                </a:ln>
                <a:solidFill>
                  <a:prstClr val="white"/>
                </a:solidFill>
                <a:effectLst/>
                <a:uLnTx/>
                <a:uFillTx/>
                <a:latin typeface="Calibri" panose="020F0502020204030204"/>
                <a:ea typeface="+mn-ea"/>
                <a:cs typeface="+mn-cs"/>
              </a:rPr>
              <a:t>Etat de Fribourg</a:t>
            </a:r>
            <a:endParaRPr kumimoji="0" lang="fr-CH"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sp>
        <p:nvSpPr>
          <p:cNvPr id="26" name="ZoneTexte 25">
            <a:extLst>
              <a:ext uri="{FF2B5EF4-FFF2-40B4-BE49-F238E27FC236}">
                <a16:creationId xmlns:a16="http://schemas.microsoft.com/office/drawing/2014/main" id="{1FB24995-1270-69F6-417B-A7E3A40E56A7}"/>
              </a:ext>
            </a:extLst>
          </p:cNvPr>
          <p:cNvSpPr txBox="1"/>
          <p:nvPr/>
        </p:nvSpPr>
        <p:spPr>
          <a:xfrm>
            <a:off x="5680611" y="2220445"/>
            <a:ext cx="3309501" cy="646331"/>
          </a:xfrm>
          <a:prstGeom prst="rect">
            <a:avLst/>
          </a:prstGeom>
          <a:gradFill rotWithShape="1">
            <a:gsLst>
              <a:gs pos="0">
                <a:srgbClr val="C2BC80">
                  <a:tint val="65000"/>
                  <a:shade val="92000"/>
                  <a:satMod val="130000"/>
                </a:srgbClr>
              </a:gs>
              <a:gs pos="45000">
                <a:srgbClr val="C2BC80">
                  <a:tint val="60000"/>
                  <a:shade val="99000"/>
                  <a:satMod val="120000"/>
                </a:srgbClr>
              </a:gs>
              <a:gs pos="100000">
                <a:srgbClr val="C2BC80">
                  <a:tint val="55000"/>
                  <a:satMod val="140000"/>
                </a:srgbClr>
              </a:gs>
            </a:gsLst>
            <a:path path="circle">
              <a:fillToRect l="100000" t="100000" r="100000" b="100000"/>
            </a:path>
          </a:gradFill>
          <a:ln w="12700" cap="flat" cmpd="sng" algn="ctr">
            <a:solidFill>
              <a:srgbClr val="C2BC80"/>
            </a:solidFill>
            <a:prstDash val="solid"/>
          </a:ln>
          <a:effectLst/>
        </p:spPr>
        <p:txBody>
          <a:bodyPr wrap="square" rtlCol="0">
            <a:spAutoFit/>
          </a:bodyPr>
          <a:lstStyle/>
          <a:p>
            <a:pPr marL="0" marR="0" lvl="0" indent="0" defTabSz="457200" eaLnBrk="1" fontAlgn="auto" latinLnBrk="0" hangingPunct="1">
              <a:lnSpc>
                <a:spcPct val="100000"/>
              </a:lnSpc>
              <a:spcBef>
                <a:spcPts val="0"/>
              </a:spcBef>
              <a:spcAft>
                <a:spcPts val="0"/>
              </a:spcAft>
              <a:buClrTx/>
              <a:buSzTx/>
              <a:buFontTx/>
              <a:buNone/>
              <a:tabLst/>
              <a:defRPr/>
            </a:pPr>
            <a:r>
              <a:rPr kumimoji="0" lang="fr-FR" sz="1800" b="0" i="0" u="none" strike="noStrike" kern="0" cap="none" spc="0" normalizeH="0" baseline="0" noProof="0" dirty="0">
                <a:ln>
                  <a:noFill/>
                </a:ln>
                <a:solidFill>
                  <a:srgbClr val="000000"/>
                </a:solidFill>
                <a:effectLst/>
                <a:uLnTx/>
                <a:uFillTx/>
                <a:latin typeface="Calibri" panose="020F0502020204030204"/>
                <a:ea typeface="+mn-ea"/>
                <a:cs typeface="+mn-cs"/>
              </a:rPr>
              <a:t>Animation culturelle locale + infrastructures culturelles locales</a:t>
            </a:r>
            <a:endParaRPr kumimoji="0" lang="fr-CH" sz="1800" b="0" i="0" u="none" strike="noStrike" kern="0" cap="none" spc="0" normalizeH="0" baseline="0" noProof="0" dirty="0">
              <a:ln>
                <a:noFill/>
              </a:ln>
              <a:solidFill>
                <a:srgbClr val="000000"/>
              </a:solidFill>
              <a:effectLst/>
              <a:uLnTx/>
              <a:uFillTx/>
              <a:latin typeface="Calibri" panose="020F0502020204030204"/>
              <a:ea typeface="+mn-ea"/>
              <a:cs typeface="+mn-cs"/>
            </a:endParaRPr>
          </a:p>
        </p:txBody>
      </p:sp>
      <p:sp>
        <p:nvSpPr>
          <p:cNvPr id="27" name="ZoneTexte 26">
            <a:extLst>
              <a:ext uri="{FF2B5EF4-FFF2-40B4-BE49-F238E27FC236}">
                <a16:creationId xmlns:a16="http://schemas.microsoft.com/office/drawing/2014/main" id="{540AE449-A403-2E6B-F9ED-1732C8270C1B}"/>
              </a:ext>
            </a:extLst>
          </p:cNvPr>
          <p:cNvSpPr txBox="1"/>
          <p:nvPr/>
        </p:nvSpPr>
        <p:spPr>
          <a:xfrm>
            <a:off x="5680612" y="3418634"/>
            <a:ext cx="3309499" cy="369332"/>
          </a:xfrm>
          <a:prstGeom prst="rect">
            <a:avLst/>
          </a:prstGeom>
          <a:gradFill rotWithShape="1">
            <a:gsLst>
              <a:gs pos="0">
                <a:srgbClr val="E48312">
                  <a:tint val="65000"/>
                  <a:shade val="92000"/>
                  <a:satMod val="130000"/>
                </a:srgbClr>
              </a:gs>
              <a:gs pos="45000">
                <a:srgbClr val="E48312">
                  <a:tint val="60000"/>
                  <a:shade val="99000"/>
                  <a:satMod val="120000"/>
                </a:srgbClr>
              </a:gs>
              <a:gs pos="100000">
                <a:srgbClr val="E48312">
                  <a:tint val="55000"/>
                  <a:satMod val="140000"/>
                </a:srgbClr>
              </a:gs>
            </a:gsLst>
            <a:path path="circle">
              <a:fillToRect l="100000" t="100000" r="100000" b="100000"/>
            </a:path>
          </a:gradFill>
          <a:ln w="12700" cap="flat" cmpd="sng" algn="ctr">
            <a:solidFill>
              <a:srgbClr val="E48312"/>
            </a:solidFill>
            <a:prstDash val="solid"/>
          </a:ln>
          <a:effectLst/>
        </p:spPr>
        <p:txBody>
          <a:bodyPr wrap="square" rtlCol="0">
            <a:spAutoFit/>
          </a:bodyPr>
          <a:lstStyle/>
          <a:p>
            <a:pPr marL="0" marR="0" lvl="0" indent="0" defTabSz="457200" eaLnBrk="1" fontAlgn="auto" latinLnBrk="0" hangingPunct="1">
              <a:lnSpc>
                <a:spcPct val="100000"/>
              </a:lnSpc>
              <a:spcBef>
                <a:spcPts val="0"/>
              </a:spcBef>
              <a:spcAft>
                <a:spcPts val="0"/>
              </a:spcAft>
              <a:buClrTx/>
              <a:buSzTx/>
              <a:buFontTx/>
              <a:buNone/>
              <a:tabLst/>
              <a:defRPr/>
            </a:pPr>
            <a:r>
              <a:rPr kumimoji="0" lang="fr-FR" sz="1800" b="0" i="0" u="none" strike="noStrike" kern="0" cap="none" spc="0" normalizeH="0" baseline="0" noProof="0" dirty="0">
                <a:ln>
                  <a:noFill/>
                </a:ln>
                <a:solidFill>
                  <a:srgbClr val="000000"/>
                </a:solidFill>
                <a:effectLst/>
                <a:uLnTx/>
                <a:uFillTx/>
                <a:latin typeface="Calibri" panose="020F0502020204030204"/>
                <a:ea typeface="+mn-ea"/>
                <a:cs typeface="+mn-cs"/>
              </a:rPr>
              <a:t>Animation culturelle régionale</a:t>
            </a:r>
            <a:endParaRPr kumimoji="0" lang="fr-CH" sz="1800" b="0" i="0" u="none" strike="noStrike" kern="0" cap="none" spc="0" normalizeH="0" baseline="0" noProof="0" dirty="0">
              <a:ln>
                <a:noFill/>
              </a:ln>
              <a:solidFill>
                <a:srgbClr val="000000"/>
              </a:solidFill>
              <a:effectLst/>
              <a:uLnTx/>
              <a:uFillTx/>
              <a:latin typeface="Calibri" panose="020F0502020204030204"/>
              <a:ea typeface="+mn-ea"/>
              <a:cs typeface="+mn-cs"/>
            </a:endParaRPr>
          </a:p>
        </p:txBody>
      </p:sp>
      <p:sp>
        <p:nvSpPr>
          <p:cNvPr id="28" name="ZoneTexte 27">
            <a:extLst>
              <a:ext uri="{FF2B5EF4-FFF2-40B4-BE49-F238E27FC236}">
                <a16:creationId xmlns:a16="http://schemas.microsoft.com/office/drawing/2014/main" id="{6296C335-5323-A5E6-169E-E92313CED84A}"/>
              </a:ext>
            </a:extLst>
          </p:cNvPr>
          <p:cNvSpPr txBox="1"/>
          <p:nvPr/>
        </p:nvSpPr>
        <p:spPr>
          <a:xfrm>
            <a:off x="5680612" y="4382637"/>
            <a:ext cx="3309497" cy="646331"/>
          </a:xfrm>
          <a:prstGeom prst="rect">
            <a:avLst/>
          </a:prstGeom>
          <a:gradFill rotWithShape="1">
            <a:gsLst>
              <a:gs pos="0">
                <a:srgbClr val="BD582C">
                  <a:tint val="65000"/>
                  <a:shade val="92000"/>
                  <a:satMod val="130000"/>
                </a:srgbClr>
              </a:gs>
              <a:gs pos="45000">
                <a:srgbClr val="BD582C">
                  <a:tint val="60000"/>
                  <a:shade val="99000"/>
                  <a:satMod val="120000"/>
                </a:srgbClr>
              </a:gs>
              <a:gs pos="100000">
                <a:srgbClr val="BD582C">
                  <a:tint val="55000"/>
                  <a:satMod val="140000"/>
                </a:srgbClr>
              </a:gs>
            </a:gsLst>
            <a:path path="circle">
              <a:fillToRect l="100000" t="100000" r="100000" b="100000"/>
            </a:path>
          </a:gradFill>
          <a:ln w="12700" cap="flat" cmpd="sng" algn="ctr">
            <a:solidFill>
              <a:srgbClr val="BD582C"/>
            </a:solidFill>
            <a:prstDash val="solid"/>
          </a:ln>
          <a:effectLst/>
        </p:spPr>
        <p:txBody>
          <a:bodyPr wrap="square" rtlCol="0">
            <a:spAutoFit/>
          </a:bodyPr>
          <a:lstStyle/>
          <a:p>
            <a:pPr marL="0" marR="0" lvl="0" indent="0" defTabSz="457200" eaLnBrk="1" fontAlgn="auto" latinLnBrk="0" hangingPunct="1">
              <a:lnSpc>
                <a:spcPct val="100000"/>
              </a:lnSpc>
              <a:spcBef>
                <a:spcPts val="0"/>
              </a:spcBef>
              <a:spcAft>
                <a:spcPts val="0"/>
              </a:spcAft>
              <a:buClrTx/>
              <a:buSzTx/>
              <a:buFontTx/>
              <a:buNone/>
              <a:tabLst/>
              <a:defRPr/>
            </a:pPr>
            <a:r>
              <a:rPr kumimoji="0" lang="fr-FR" sz="1800" b="0" i="0" u="none" strike="noStrike" kern="0" cap="none" spc="0" normalizeH="0" baseline="0" noProof="0" dirty="0">
                <a:ln>
                  <a:noFill/>
                </a:ln>
                <a:solidFill>
                  <a:srgbClr val="000000"/>
                </a:solidFill>
                <a:effectLst/>
                <a:uLnTx/>
                <a:uFillTx/>
                <a:latin typeface="Calibri" panose="020F0502020204030204"/>
                <a:ea typeface="+mn-ea"/>
                <a:cs typeface="+mn-cs"/>
              </a:rPr>
              <a:t>Fondation Equilibre </a:t>
            </a:r>
            <a:r>
              <a:rPr kumimoji="0" lang="fr-FR" sz="1800" b="0" i="0" u="none" strike="noStrike" kern="0" cap="none" spc="0" normalizeH="0" baseline="0" noProof="0" dirty="0" err="1">
                <a:ln>
                  <a:noFill/>
                </a:ln>
                <a:solidFill>
                  <a:srgbClr val="000000"/>
                </a:solidFill>
                <a:effectLst/>
                <a:uLnTx/>
                <a:uFillTx/>
                <a:latin typeface="Calibri" panose="020F0502020204030204"/>
                <a:ea typeface="+mn-ea"/>
                <a:cs typeface="+mn-cs"/>
              </a:rPr>
              <a:t>Nuithonie</a:t>
            </a:r>
            <a:r>
              <a:rPr kumimoji="0" lang="fr-FR" sz="1800" b="0" i="0" u="none" strike="noStrike" kern="0" cap="none" spc="0" normalizeH="0" baseline="0" noProof="0" dirty="0">
                <a:ln>
                  <a:noFill/>
                </a:ln>
                <a:solidFill>
                  <a:srgbClr val="000000"/>
                </a:solidFill>
                <a:effectLst/>
                <a:uLnTx/>
                <a:uFillTx/>
                <a:latin typeface="Calibri" panose="020F0502020204030204"/>
                <a:ea typeface="+mn-ea"/>
                <a:cs typeface="+mn-cs"/>
              </a:rPr>
              <a:t> + Infrastructures régionales</a:t>
            </a:r>
            <a:endParaRPr kumimoji="0" lang="fr-CH" sz="1800" b="0" i="0" u="none" strike="noStrike" kern="0" cap="none" spc="0" normalizeH="0" baseline="0" noProof="0" dirty="0">
              <a:ln>
                <a:noFill/>
              </a:ln>
              <a:solidFill>
                <a:srgbClr val="000000"/>
              </a:solidFill>
              <a:effectLst/>
              <a:uLnTx/>
              <a:uFillTx/>
              <a:latin typeface="Calibri" panose="020F0502020204030204"/>
              <a:ea typeface="+mn-ea"/>
              <a:cs typeface="+mn-cs"/>
            </a:endParaRPr>
          </a:p>
        </p:txBody>
      </p:sp>
      <p:sp>
        <p:nvSpPr>
          <p:cNvPr id="29" name="ZoneTexte 28">
            <a:extLst>
              <a:ext uri="{FF2B5EF4-FFF2-40B4-BE49-F238E27FC236}">
                <a16:creationId xmlns:a16="http://schemas.microsoft.com/office/drawing/2014/main" id="{B54AEFEB-50FE-7F00-8CA2-21EF8524B015}"/>
              </a:ext>
            </a:extLst>
          </p:cNvPr>
          <p:cNvSpPr txBox="1"/>
          <p:nvPr/>
        </p:nvSpPr>
        <p:spPr>
          <a:xfrm>
            <a:off x="5680611" y="5453780"/>
            <a:ext cx="3309497" cy="646331"/>
          </a:xfrm>
          <a:prstGeom prst="rect">
            <a:avLst/>
          </a:prstGeom>
          <a:gradFill rotWithShape="1">
            <a:gsLst>
              <a:gs pos="0">
                <a:srgbClr val="865640">
                  <a:tint val="65000"/>
                  <a:shade val="92000"/>
                  <a:satMod val="130000"/>
                </a:srgbClr>
              </a:gs>
              <a:gs pos="45000">
                <a:srgbClr val="865640">
                  <a:tint val="60000"/>
                  <a:shade val="99000"/>
                  <a:satMod val="120000"/>
                </a:srgbClr>
              </a:gs>
              <a:gs pos="100000">
                <a:srgbClr val="865640">
                  <a:tint val="55000"/>
                  <a:satMod val="140000"/>
                </a:srgbClr>
              </a:gs>
            </a:gsLst>
            <a:path path="circle">
              <a:fillToRect l="100000" t="100000" r="100000" b="100000"/>
            </a:path>
          </a:gradFill>
          <a:ln w="12700" cap="flat" cmpd="sng" algn="ctr">
            <a:solidFill>
              <a:srgbClr val="865640"/>
            </a:solidFill>
            <a:prstDash val="solid"/>
          </a:ln>
          <a:effectLst/>
        </p:spPr>
        <p:txBody>
          <a:bodyPr wrap="square" rtlCol="0">
            <a:spAutoFit/>
          </a:bodyPr>
          <a:lstStyle/>
          <a:p>
            <a:pPr marL="0" marR="0" lvl="0" indent="0" defTabSz="457200" eaLnBrk="1" fontAlgn="auto" latinLnBrk="0" hangingPunct="1">
              <a:lnSpc>
                <a:spcPct val="100000"/>
              </a:lnSpc>
              <a:spcBef>
                <a:spcPts val="0"/>
              </a:spcBef>
              <a:spcAft>
                <a:spcPts val="0"/>
              </a:spcAft>
              <a:buClrTx/>
              <a:buSzTx/>
              <a:buFontTx/>
              <a:buNone/>
              <a:tabLst/>
              <a:defRPr/>
            </a:pPr>
            <a:r>
              <a:rPr kumimoji="0" lang="fr-FR" sz="1800" b="0" i="0" u="none" strike="noStrike" kern="0" cap="none" spc="0" normalizeH="0" baseline="0" noProof="0" dirty="0">
                <a:ln>
                  <a:noFill/>
                </a:ln>
                <a:solidFill>
                  <a:srgbClr val="000000"/>
                </a:solidFill>
                <a:effectLst/>
                <a:uLnTx/>
                <a:uFillTx/>
                <a:latin typeface="Calibri" panose="020F0502020204030204"/>
                <a:ea typeface="+mn-ea"/>
                <a:cs typeface="+mn-cs"/>
              </a:rPr>
              <a:t>Création artistique professionnelle</a:t>
            </a:r>
            <a:endParaRPr kumimoji="0" lang="fr-CH" sz="1800" b="0" i="0" u="none" strike="noStrike" kern="0" cap="none" spc="0" normalizeH="0" baseline="0" noProof="0" dirty="0">
              <a:ln>
                <a:noFill/>
              </a:ln>
              <a:solidFill>
                <a:srgbClr val="000000"/>
              </a:solidFill>
              <a:effectLst/>
              <a:uLnTx/>
              <a:uFillTx/>
              <a:latin typeface="Calibri" panose="020F0502020204030204"/>
              <a:ea typeface="+mn-ea"/>
              <a:cs typeface="+mn-cs"/>
            </a:endParaRPr>
          </a:p>
        </p:txBody>
      </p:sp>
      <p:sp>
        <p:nvSpPr>
          <p:cNvPr id="30" name="ZoneTexte 29">
            <a:extLst>
              <a:ext uri="{FF2B5EF4-FFF2-40B4-BE49-F238E27FC236}">
                <a16:creationId xmlns:a16="http://schemas.microsoft.com/office/drawing/2014/main" id="{98142853-DE7A-D5FB-7381-EFC1BD6D28D1}"/>
              </a:ext>
            </a:extLst>
          </p:cNvPr>
          <p:cNvSpPr txBox="1"/>
          <p:nvPr/>
        </p:nvSpPr>
        <p:spPr>
          <a:xfrm>
            <a:off x="1494422" y="1611774"/>
            <a:ext cx="1464895" cy="369332"/>
          </a:xfrm>
          <a:prstGeom prst="rect">
            <a:avLst/>
          </a:prstGeom>
          <a:noFill/>
        </p:spPr>
        <p:txBody>
          <a:bodyPr wrap="square" rtlCol="0">
            <a:spAutoFit/>
          </a:bodyPr>
          <a:lstStyle/>
          <a:p>
            <a:pPr defTabSz="457200"/>
            <a:r>
              <a:rPr lang="fr-FR" b="1" dirty="0">
                <a:solidFill>
                  <a:srgbClr val="000000"/>
                </a:solidFill>
                <a:latin typeface="Calibri" panose="020F0502020204030204"/>
              </a:rPr>
              <a:t>Collectivité : </a:t>
            </a:r>
            <a:endParaRPr lang="fr-CH" b="1" dirty="0">
              <a:solidFill>
                <a:srgbClr val="000000"/>
              </a:solidFill>
              <a:latin typeface="Calibri" panose="020F0502020204030204"/>
            </a:endParaRPr>
          </a:p>
        </p:txBody>
      </p:sp>
      <p:sp>
        <p:nvSpPr>
          <p:cNvPr id="31" name="ZoneTexte 30">
            <a:extLst>
              <a:ext uri="{FF2B5EF4-FFF2-40B4-BE49-F238E27FC236}">
                <a16:creationId xmlns:a16="http://schemas.microsoft.com/office/drawing/2014/main" id="{C250F769-D7D0-7D9E-5CBF-4DF7DB789C2C}"/>
              </a:ext>
            </a:extLst>
          </p:cNvPr>
          <p:cNvSpPr txBox="1"/>
          <p:nvPr/>
        </p:nvSpPr>
        <p:spPr>
          <a:xfrm>
            <a:off x="5895643" y="1631989"/>
            <a:ext cx="2617469" cy="369332"/>
          </a:xfrm>
          <a:prstGeom prst="rect">
            <a:avLst/>
          </a:prstGeom>
          <a:noFill/>
        </p:spPr>
        <p:txBody>
          <a:bodyPr wrap="square" rtlCol="0">
            <a:spAutoFit/>
          </a:bodyPr>
          <a:lstStyle/>
          <a:p>
            <a:pPr defTabSz="457200"/>
            <a:r>
              <a:rPr lang="fr-FR" b="1" dirty="0">
                <a:solidFill>
                  <a:srgbClr val="000000"/>
                </a:solidFill>
                <a:latin typeface="Calibri" panose="020F0502020204030204"/>
              </a:rPr>
              <a:t>Soutient principalement : </a:t>
            </a:r>
            <a:endParaRPr lang="fr-CH" b="1" dirty="0">
              <a:solidFill>
                <a:srgbClr val="000000"/>
              </a:solidFill>
              <a:latin typeface="Calibri" panose="020F0502020204030204"/>
            </a:endParaRPr>
          </a:p>
        </p:txBody>
      </p:sp>
      <p:cxnSp>
        <p:nvCxnSpPr>
          <p:cNvPr id="32" name="Connecteur droit 31">
            <a:extLst>
              <a:ext uri="{FF2B5EF4-FFF2-40B4-BE49-F238E27FC236}">
                <a16:creationId xmlns:a16="http://schemas.microsoft.com/office/drawing/2014/main" id="{AD87C367-F86E-134D-38DD-B61FFBE02994}"/>
              </a:ext>
            </a:extLst>
          </p:cNvPr>
          <p:cNvCxnSpPr>
            <a:cxnSpLocks/>
          </p:cNvCxnSpPr>
          <p:nvPr/>
        </p:nvCxnSpPr>
        <p:spPr>
          <a:xfrm flipH="1">
            <a:off x="9139883" y="3603300"/>
            <a:ext cx="8238" cy="1328732"/>
          </a:xfrm>
          <a:prstGeom prst="line">
            <a:avLst/>
          </a:prstGeom>
          <a:noFill/>
          <a:ln w="12700" cap="flat" cmpd="sng" algn="ctr">
            <a:solidFill>
              <a:srgbClr val="000000"/>
            </a:solidFill>
            <a:prstDash val="solid"/>
          </a:ln>
          <a:effectLst/>
        </p:spPr>
      </p:cxnSp>
      <p:sp>
        <p:nvSpPr>
          <p:cNvPr id="33" name="ZoneTexte 32">
            <a:extLst>
              <a:ext uri="{FF2B5EF4-FFF2-40B4-BE49-F238E27FC236}">
                <a16:creationId xmlns:a16="http://schemas.microsoft.com/office/drawing/2014/main" id="{923D9C35-E1C0-51AA-714A-D43B6ED73C81}"/>
              </a:ext>
            </a:extLst>
          </p:cNvPr>
          <p:cNvSpPr txBox="1"/>
          <p:nvPr/>
        </p:nvSpPr>
        <p:spPr>
          <a:xfrm>
            <a:off x="9297893" y="4083000"/>
            <a:ext cx="1720091" cy="369332"/>
          </a:xfrm>
          <a:prstGeom prst="rect">
            <a:avLst/>
          </a:prstGeom>
          <a:solidFill>
            <a:sysClr val="window" lastClr="FFFFFF"/>
          </a:solidFill>
          <a:ln w="15875" cap="flat" cmpd="sng" algn="ctr">
            <a:solidFill>
              <a:srgbClr val="000000"/>
            </a:solidFill>
            <a:prstDash val="solid"/>
          </a:ln>
          <a:effectLst/>
        </p:spPr>
        <p:txBody>
          <a:bodyPr wrap="square" rtlCol="0">
            <a:spAutoFit/>
          </a:bodyPr>
          <a:lstStyle/>
          <a:p>
            <a:pPr marL="0" marR="0" lvl="0" indent="0" defTabSz="457200" eaLnBrk="1" fontAlgn="auto" latinLnBrk="0" hangingPunct="1">
              <a:lnSpc>
                <a:spcPct val="100000"/>
              </a:lnSpc>
              <a:spcBef>
                <a:spcPts val="0"/>
              </a:spcBef>
              <a:spcAft>
                <a:spcPts val="0"/>
              </a:spcAft>
              <a:buClrTx/>
              <a:buSzTx/>
              <a:buFontTx/>
              <a:buNone/>
              <a:tabLst/>
              <a:defRPr/>
            </a:pPr>
            <a:r>
              <a:rPr kumimoji="0" lang="fr-FR" sz="1800" b="0" i="0" u="none" strike="noStrike" kern="0" cap="none" spc="0" normalizeH="0" baseline="0" noProof="0" dirty="0">
                <a:ln>
                  <a:noFill/>
                </a:ln>
                <a:solidFill>
                  <a:srgbClr val="000000"/>
                </a:solidFill>
                <a:effectLst/>
                <a:uLnTx/>
                <a:uFillTx/>
                <a:latin typeface="Calibri" panose="020F0502020204030204"/>
                <a:ea typeface="+mn-ea"/>
                <a:cs typeface="+mn-cs"/>
              </a:rPr>
              <a:t>Niveau régional</a:t>
            </a:r>
            <a:endParaRPr kumimoji="0" lang="fr-CH" sz="1800" b="0" i="0" u="none" strike="noStrike" kern="0" cap="none" spc="0" normalizeH="0" baseline="0" noProof="0" dirty="0">
              <a:ln>
                <a:noFill/>
              </a:ln>
              <a:solidFill>
                <a:srgbClr val="000000"/>
              </a:solidFill>
              <a:effectLst/>
              <a:uLnTx/>
              <a:uFillTx/>
              <a:latin typeface="Calibri" panose="020F0502020204030204"/>
              <a:ea typeface="+mn-ea"/>
              <a:cs typeface="+mn-cs"/>
            </a:endParaRPr>
          </a:p>
        </p:txBody>
      </p:sp>
      <p:cxnSp>
        <p:nvCxnSpPr>
          <p:cNvPr id="34" name="Connecteur droit 33">
            <a:extLst>
              <a:ext uri="{FF2B5EF4-FFF2-40B4-BE49-F238E27FC236}">
                <a16:creationId xmlns:a16="http://schemas.microsoft.com/office/drawing/2014/main" id="{ED0DD371-99BD-65A6-2C9A-84C6E5900E6F}"/>
              </a:ext>
            </a:extLst>
          </p:cNvPr>
          <p:cNvCxnSpPr/>
          <p:nvPr/>
        </p:nvCxnSpPr>
        <p:spPr>
          <a:xfrm>
            <a:off x="9012426" y="3603300"/>
            <a:ext cx="149771" cy="0"/>
          </a:xfrm>
          <a:prstGeom prst="line">
            <a:avLst/>
          </a:prstGeom>
          <a:noFill/>
          <a:ln w="12700" cap="flat" cmpd="sng" algn="ctr">
            <a:solidFill>
              <a:srgbClr val="000000"/>
            </a:solidFill>
            <a:prstDash val="solid"/>
          </a:ln>
          <a:effectLst/>
        </p:spPr>
      </p:cxnSp>
      <p:cxnSp>
        <p:nvCxnSpPr>
          <p:cNvPr id="35" name="Connecteur droit 34">
            <a:extLst>
              <a:ext uri="{FF2B5EF4-FFF2-40B4-BE49-F238E27FC236}">
                <a16:creationId xmlns:a16="http://schemas.microsoft.com/office/drawing/2014/main" id="{C126FA26-9FAA-11EB-677B-BFECA8D053E7}"/>
              </a:ext>
            </a:extLst>
          </p:cNvPr>
          <p:cNvCxnSpPr/>
          <p:nvPr/>
        </p:nvCxnSpPr>
        <p:spPr>
          <a:xfrm>
            <a:off x="8998350" y="4923794"/>
            <a:ext cx="149771" cy="0"/>
          </a:xfrm>
          <a:prstGeom prst="line">
            <a:avLst/>
          </a:prstGeom>
          <a:noFill/>
          <a:ln w="12700" cap="flat" cmpd="sng" algn="ctr">
            <a:solidFill>
              <a:srgbClr val="000000"/>
            </a:solidFill>
            <a:prstDash val="solid"/>
          </a:ln>
          <a:effectLst/>
        </p:spPr>
      </p:cxnSp>
      <p:cxnSp>
        <p:nvCxnSpPr>
          <p:cNvPr id="36" name="Connecteur droit avec flèche 35">
            <a:extLst>
              <a:ext uri="{FF2B5EF4-FFF2-40B4-BE49-F238E27FC236}">
                <a16:creationId xmlns:a16="http://schemas.microsoft.com/office/drawing/2014/main" id="{0939FD2E-45D6-1DB9-CDC7-226011A58A5E}"/>
              </a:ext>
            </a:extLst>
          </p:cNvPr>
          <p:cNvCxnSpPr>
            <a:cxnSpLocks/>
            <a:stCxn id="24" idx="3"/>
            <a:endCxn id="26" idx="1"/>
          </p:cNvCxnSpPr>
          <p:nvPr/>
        </p:nvCxnSpPr>
        <p:spPr>
          <a:xfrm>
            <a:off x="3397463" y="2543611"/>
            <a:ext cx="2283148" cy="0"/>
          </a:xfrm>
          <a:prstGeom prst="straightConnector1">
            <a:avLst/>
          </a:prstGeom>
          <a:noFill/>
          <a:ln w="12700" cap="flat" cmpd="sng" algn="ctr">
            <a:solidFill>
              <a:srgbClr val="C2BC80"/>
            </a:solidFill>
            <a:prstDash val="solid"/>
            <a:tailEnd type="triangle"/>
          </a:ln>
          <a:effectLst/>
        </p:spPr>
      </p:cxnSp>
      <p:cxnSp>
        <p:nvCxnSpPr>
          <p:cNvPr id="37" name="Connecteur droit avec flèche 36">
            <a:extLst>
              <a:ext uri="{FF2B5EF4-FFF2-40B4-BE49-F238E27FC236}">
                <a16:creationId xmlns:a16="http://schemas.microsoft.com/office/drawing/2014/main" id="{FBBC5DD5-44C7-DC3A-2725-5108BC3E4C2D}"/>
              </a:ext>
            </a:extLst>
          </p:cNvPr>
          <p:cNvCxnSpPr>
            <a:cxnSpLocks/>
            <a:stCxn id="22" idx="3"/>
            <a:endCxn id="27" idx="1"/>
          </p:cNvCxnSpPr>
          <p:nvPr/>
        </p:nvCxnSpPr>
        <p:spPr>
          <a:xfrm flipV="1">
            <a:off x="3397463" y="3603300"/>
            <a:ext cx="2283149" cy="2736"/>
          </a:xfrm>
          <a:prstGeom prst="straightConnector1">
            <a:avLst/>
          </a:prstGeom>
          <a:noFill/>
          <a:ln w="12700" cap="flat" cmpd="sng" algn="ctr">
            <a:solidFill>
              <a:srgbClr val="E48312"/>
            </a:solidFill>
            <a:prstDash val="solid"/>
            <a:tailEnd type="triangle"/>
          </a:ln>
          <a:effectLst/>
        </p:spPr>
      </p:cxnSp>
      <p:cxnSp>
        <p:nvCxnSpPr>
          <p:cNvPr id="38" name="Connecteur droit avec flèche 37">
            <a:extLst>
              <a:ext uri="{FF2B5EF4-FFF2-40B4-BE49-F238E27FC236}">
                <a16:creationId xmlns:a16="http://schemas.microsoft.com/office/drawing/2014/main" id="{BE5E1964-ADEA-9A75-A1A0-67F2C2D365E0}"/>
              </a:ext>
            </a:extLst>
          </p:cNvPr>
          <p:cNvCxnSpPr>
            <a:cxnSpLocks/>
            <a:stCxn id="23" idx="3"/>
            <a:endCxn id="28" idx="1"/>
          </p:cNvCxnSpPr>
          <p:nvPr/>
        </p:nvCxnSpPr>
        <p:spPr>
          <a:xfrm>
            <a:off x="3397462" y="4668460"/>
            <a:ext cx="2283150" cy="37343"/>
          </a:xfrm>
          <a:prstGeom prst="straightConnector1">
            <a:avLst/>
          </a:prstGeom>
          <a:noFill/>
          <a:ln w="12700" cap="flat" cmpd="sng" algn="ctr">
            <a:solidFill>
              <a:srgbClr val="BD582C"/>
            </a:solidFill>
            <a:prstDash val="solid"/>
            <a:tailEnd type="triangle"/>
          </a:ln>
          <a:effectLst/>
        </p:spPr>
      </p:cxnSp>
      <p:cxnSp>
        <p:nvCxnSpPr>
          <p:cNvPr id="39" name="Connecteur droit avec flèche 38">
            <a:extLst>
              <a:ext uri="{FF2B5EF4-FFF2-40B4-BE49-F238E27FC236}">
                <a16:creationId xmlns:a16="http://schemas.microsoft.com/office/drawing/2014/main" id="{3BC4F96B-0997-49E4-7207-21266F688C35}"/>
              </a:ext>
            </a:extLst>
          </p:cNvPr>
          <p:cNvCxnSpPr>
            <a:cxnSpLocks/>
            <a:stCxn id="25" idx="3"/>
            <a:endCxn id="29" idx="1"/>
          </p:cNvCxnSpPr>
          <p:nvPr/>
        </p:nvCxnSpPr>
        <p:spPr>
          <a:xfrm>
            <a:off x="3397462" y="5776946"/>
            <a:ext cx="2283149" cy="0"/>
          </a:xfrm>
          <a:prstGeom prst="straightConnector1">
            <a:avLst/>
          </a:prstGeom>
          <a:noFill/>
          <a:ln w="12700" cap="flat" cmpd="sng" algn="ctr">
            <a:solidFill>
              <a:srgbClr val="865640"/>
            </a:solidFill>
            <a:prstDash val="solid"/>
            <a:tailEnd type="triangle"/>
          </a:ln>
          <a:effectLst/>
        </p:spPr>
      </p:cxnSp>
      <p:sp>
        <p:nvSpPr>
          <p:cNvPr id="48" name="Rectangle 47">
            <a:extLst>
              <a:ext uri="{FF2B5EF4-FFF2-40B4-BE49-F238E27FC236}">
                <a16:creationId xmlns:a16="http://schemas.microsoft.com/office/drawing/2014/main" id="{72D69EEA-BCDC-1E8E-9730-15B5F91784AC}"/>
              </a:ext>
            </a:extLst>
          </p:cNvPr>
          <p:cNvSpPr/>
          <p:nvPr/>
        </p:nvSpPr>
        <p:spPr>
          <a:xfrm>
            <a:off x="3879267" y="3323749"/>
            <a:ext cx="1319541" cy="596734"/>
          </a:xfrm>
          <a:prstGeom prst="rect">
            <a:avLst/>
          </a:prstGeom>
          <a:solidFill>
            <a:schemeClr val="tx2">
              <a:lumMod val="75000"/>
              <a:lumOff val="2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dirty="0"/>
              <a:t>10 communes</a:t>
            </a:r>
            <a:endParaRPr lang="fr-CH" dirty="0"/>
          </a:p>
        </p:txBody>
      </p:sp>
      <p:sp>
        <p:nvSpPr>
          <p:cNvPr id="49" name="Rectangle 48">
            <a:extLst>
              <a:ext uri="{FF2B5EF4-FFF2-40B4-BE49-F238E27FC236}">
                <a16:creationId xmlns:a16="http://schemas.microsoft.com/office/drawing/2014/main" id="{390FB035-5D00-2155-7E9E-64D10C2E6E2C}"/>
              </a:ext>
            </a:extLst>
          </p:cNvPr>
          <p:cNvSpPr/>
          <p:nvPr/>
        </p:nvSpPr>
        <p:spPr>
          <a:xfrm>
            <a:off x="3879266" y="4383437"/>
            <a:ext cx="1319541" cy="596734"/>
          </a:xfrm>
          <a:prstGeom prst="rect">
            <a:avLst/>
          </a:prstGeom>
          <a:solidFill>
            <a:schemeClr val="tx2">
              <a:lumMod val="75000"/>
              <a:lumOff val="2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dirty="0"/>
              <a:t>6 communes</a:t>
            </a:r>
            <a:endParaRPr lang="fr-CH" dirty="0"/>
          </a:p>
        </p:txBody>
      </p:sp>
    </p:spTree>
    <p:extLst>
      <p:ext uri="{BB962C8B-B14F-4D97-AF65-F5344CB8AC3E}">
        <p14:creationId xmlns:p14="http://schemas.microsoft.com/office/powerpoint/2010/main" val="287223748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457ACC2-C0AF-6D52-0A56-301B7E91F1B0}"/>
              </a:ext>
            </a:extLst>
          </p:cNvPr>
          <p:cNvSpPr>
            <a:spLocks noGrp="1"/>
          </p:cNvSpPr>
          <p:nvPr>
            <p:ph type="title"/>
          </p:nvPr>
        </p:nvSpPr>
        <p:spPr/>
        <p:txBody>
          <a:bodyPr/>
          <a:lstStyle/>
          <a:p>
            <a:r>
              <a:rPr lang="fr-FR" dirty="0"/>
              <a:t>Introduction d’</a:t>
            </a:r>
            <a:r>
              <a:rPr lang="fr-FR" i="1" dirty="0" err="1"/>
              <a:t>Arcia</a:t>
            </a:r>
            <a:r>
              <a:rPr lang="fr-FR" i="1" dirty="0"/>
              <a:t> Région culturelle</a:t>
            </a:r>
            <a:endParaRPr lang="fr-CH" i="1" dirty="0"/>
          </a:p>
        </p:txBody>
      </p:sp>
      <p:sp>
        <p:nvSpPr>
          <p:cNvPr id="4" name="ZoneTexte 3">
            <a:extLst>
              <a:ext uri="{FF2B5EF4-FFF2-40B4-BE49-F238E27FC236}">
                <a16:creationId xmlns:a16="http://schemas.microsoft.com/office/drawing/2014/main" id="{2C32CD75-4C86-3320-623F-62313DD8A258}"/>
              </a:ext>
            </a:extLst>
          </p:cNvPr>
          <p:cNvSpPr txBox="1"/>
          <p:nvPr/>
        </p:nvSpPr>
        <p:spPr>
          <a:xfrm>
            <a:off x="875307" y="3427314"/>
            <a:ext cx="2341181" cy="646331"/>
          </a:xfrm>
          <a:prstGeom prst="rect">
            <a:avLst/>
          </a:prstGeom>
          <a:solidFill>
            <a:srgbClr val="E48312"/>
          </a:solidFill>
          <a:ln w="15875" cap="flat" cmpd="sng" algn="ctr">
            <a:solidFill>
              <a:srgbClr val="E48312">
                <a:shade val="15000"/>
              </a:srgbClr>
            </a:solidFill>
            <a:prstDash val="solid"/>
          </a:ln>
          <a:effectLst/>
        </p:spPr>
        <p:txBody>
          <a:bodyPr wrap="square" rtlCol="0">
            <a:spAutoFit/>
          </a:bodyPr>
          <a:lstStyle/>
          <a:p>
            <a:pPr marL="0" marR="0" lvl="0" indent="0" defTabSz="457200" eaLnBrk="1" fontAlgn="auto" latinLnBrk="0" hangingPunct="1">
              <a:lnSpc>
                <a:spcPct val="100000"/>
              </a:lnSpc>
              <a:spcBef>
                <a:spcPts val="0"/>
              </a:spcBef>
              <a:spcAft>
                <a:spcPts val="0"/>
              </a:spcAft>
              <a:buClrTx/>
              <a:buSzTx/>
              <a:buFontTx/>
              <a:buNone/>
              <a:tabLst/>
              <a:defRPr/>
            </a:pPr>
            <a:r>
              <a:rPr kumimoji="0" lang="fr-FR" sz="1800" b="0" i="0" u="none" strike="noStrike" kern="0" cap="none" spc="0" normalizeH="0" baseline="0" noProof="0" dirty="0">
                <a:ln>
                  <a:noFill/>
                </a:ln>
                <a:solidFill>
                  <a:prstClr val="white"/>
                </a:solidFill>
                <a:effectLst/>
                <a:uLnTx/>
                <a:uFillTx/>
                <a:latin typeface="Calibri" panose="020F0502020204030204"/>
                <a:ea typeface="+mn-ea"/>
                <a:cs typeface="+mn-cs"/>
              </a:rPr>
              <a:t>Agglo – promotion culturelle</a:t>
            </a:r>
            <a:endParaRPr kumimoji="0" lang="fr-CH"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sp>
        <p:nvSpPr>
          <p:cNvPr id="5" name="ZoneTexte 4">
            <a:extLst>
              <a:ext uri="{FF2B5EF4-FFF2-40B4-BE49-F238E27FC236}">
                <a16:creationId xmlns:a16="http://schemas.microsoft.com/office/drawing/2014/main" id="{F8F38D21-A2E7-AF11-CBBC-B8912DABA245}"/>
              </a:ext>
            </a:extLst>
          </p:cNvPr>
          <p:cNvSpPr txBox="1"/>
          <p:nvPr/>
        </p:nvSpPr>
        <p:spPr>
          <a:xfrm>
            <a:off x="875305" y="4422987"/>
            <a:ext cx="2341181" cy="369332"/>
          </a:xfrm>
          <a:prstGeom prst="rect">
            <a:avLst/>
          </a:prstGeom>
          <a:solidFill>
            <a:srgbClr val="BD582C"/>
          </a:solidFill>
          <a:ln w="15875" cap="flat" cmpd="sng" algn="ctr">
            <a:solidFill>
              <a:srgbClr val="BD582C">
                <a:shade val="15000"/>
              </a:srgbClr>
            </a:solidFill>
            <a:prstDash val="solid"/>
          </a:ln>
          <a:effectLst/>
        </p:spPr>
        <p:txBody>
          <a:bodyPr wrap="square" rtlCol="0">
            <a:spAutoFit/>
          </a:bodyPr>
          <a:lstStyle/>
          <a:p>
            <a:pPr marL="0" marR="0" lvl="0" indent="0" defTabSz="457200" eaLnBrk="1" fontAlgn="auto" latinLnBrk="0" hangingPunct="1">
              <a:lnSpc>
                <a:spcPct val="100000"/>
              </a:lnSpc>
              <a:spcBef>
                <a:spcPts val="0"/>
              </a:spcBef>
              <a:spcAft>
                <a:spcPts val="0"/>
              </a:spcAft>
              <a:buClrTx/>
              <a:buSzTx/>
              <a:buFontTx/>
              <a:buNone/>
              <a:tabLst/>
              <a:defRPr/>
            </a:pPr>
            <a:r>
              <a:rPr kumimoji="0" lang="fr-FR" sz="1800" b="0" i="0" u="none" strike="noStrike" kern="0" cap="none" spc="0" normalizeH="0" baseline="0" noProof="0" dirty="0">
                <a:ln>
                  <a:noFill/>
                </a:ln>
                <a:solidFill>
                  <a:prstClr val="white"/>
                </a:solidFill>
                <a:effectLst/>
                <a:uLnTx/>
                <a:uFillTx/>
                <a:latin typeface="Calibri" panose="020F0502020204030204"/>
                <a:ea typeface="+mn-ea"/>
                <a:cs typeface="+mn-cs"/>
              </a:rPr>
              <a:t>Coriolis Infrastructures</a:t>
            </a:r>
            <a:endParaRPr kumimoji="0" lang="fr-CH"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sp>
        <p:nvSpPr>
          <p:cNvPr id="6" name="ZoneTexte 5">
            <a:extLst>
              <a:ext uri="{FF2B5EF4-FFF2-40B4-BE49-F238E27FC236}">
                <a16:creationId xmlns:a16="http://schemas.microsoft.com/office/drawing/2014/main" id="{CF7D91F2-680A-4F64-DE60-DC69457554CA}"/>
              </a:ext>
            </a:extLst>
          </p:cNvPr>
          <p:cNvSpPr txBox="1"/>
          <p:nvPr/>
        </p:nvSpPr>
        <p:spPr>
          <a:xfrm>
            <a:off x="875305" y="2203053"/>
            <a:ext cx="2341181" cy="369332"/>
          </a:xfrm>
          <a:prstGeom prst="rect">
            <a:avLst/>
          </a:prstGeom>
          <a:solidFill>
            <a:srgbClr val="C2BC80"/>
          </a:solidFill>
          <a:ln w="15875" cap="flat" cmpd="sng" algn="ctr">
            <a:solidFill>
              <a:srgbClr val="C2BC80">
                <a:shade val="15000"/>
              </a:srgbClr>
            </a:solidFill>
            <a:prstDash val="solid"/>
          </a:ln>
          <a:effectLst/>
        </p:spPr>
        <p:txBody>
          <a:bodyPr wrap="square" rtlCol="0">
            <a:spAutoFit/>
          </a:bodyPr>
          <a:lstStyle/>
          <a:p>
            <a:pPr marL="0" marR="0" lvl="0" indent="0" defTabSz="457200" eaLnBrk="1" fontAlgn="auto" latinLnBrk="0" hangingPunct="1">
              <a:lnSpc>
                <a:spcPct val="100000"/>
              </a:lnSpc>
              <a:spcBef>
                <a:spcPts val="0"/>
              </a:spcBef>
              <a:spcAft>
                <a:spcPts val="0"/>
              </a:spcAft>
              <a:buClrTx/>
              <a:buSzTx/>
              <a:buFontTx/>
              <a:buNone/>
              <a:tabLst/>
              <a:defRPr/>
            </a:pPr>
            <a:r>
              <a:rPr kumimoji="0" lang="fr-FR" sz="1800" b="0" i="0" u="none" strike="noStrike" kern="0" cap="none" spc="0" normalizeH="0" baseline="0" noProof="0" dirty="0">
                <a:ln>
                  <a:noFill/>
                </a:ln>
                <a:solidFill>
                  <a:prstClr val="white"/>
                </a:solidFill>
                <a:effectLst/>
                <a:uLnTx/>
                <a:uFillTx/>
                <a:latin typeface="Calibri" panose="020F0502020204030204"/>
                <a:ea typeface="+mn-ea"/>
                <a:cs typeface="+mn-cs"/>
              </a:rPr>
              <a:t>Ville et communes</a:t>
            </a:r>
            <a:endParaRPr kumimoji="0" lang="fr-CH"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sp>
        <p:nvSpPr>
          <p:cNvPr id="7" name="ZoneTexte 6">
            <a:extLst>
              <a:ext uri="{FF2B5EF4-FFF2-40B4-BE49-F238E27FC236}">
                <a16:creationId xmlns:a16="http://schemas.microsoft.com/office/drawing/2014/main" id="{0186AC09-BD28-EC8F-D84B-9B9AA49437ED}"/>
              </a:ext>
            </a:extLst>
          </p:cNvPr>
          <p:cNvSpPr txBox="1"/>
          <p:nvPr/>
        </p:nvSpPr>
        <p:spPr>
          <a:xfrm>
            <a:off x="875305" y="5604509"/>
            <a:ext cx="2341181" cy="369332"/>
          </a:xfrm>
          <a:prstGeom prst="rect">
            <a:avLst/>
          </a:prstGeom>
          <a:solidFill>
            <a:srgbClr val="865640"/>
          </a:solidFill>
          <a:ln w="15875" cap="flat" cmpd="sng" algn="ctr">
            <a:solidFill>
              <a:srgbClr val="865640">
                <a:shade val="15000"/>
              </a:srgbClr>
            </a:solidFill>
            <a:prstDash val="solid"/>
          </a:ln>
          <a:effectLst/>
        </p:spPr>
        <p:txBody>
          <a:bodyPr wrap="square" rtlCol="0">
            <a:spAutoFit/>
          </a:bodyPr>
          <a:lstStyle/>
          <a:p>
            <a:pPr marL="0" marR="0" lvl="0" indent="0" defTabSz="457200" eaLnBrk="1" fontAlgn="auto" latinLnBrk="0" hangingPunct="1">
              <a:lnSpc>
                <a:spcPct val="100000"/>
              </a:lnSpc>
              <a:spcBef>
                <a:spcPts val="0"/>
              </a:spcBef>
              <a:spcAft>
                <a:spcPts val="0"/>
              </a:spcAft>
              <a:buClrTx/>
              <a:buSzTx/>
              <a:buFontTx/>
              <a:buNone/>
              <a:tabLst/>
              <a:defRPr/>
            </a:pPr>
            <a:r>
              <a:rPr kumimoji="0" lang="fr-FR" sz="1800" b="0" i="0" u="none" strike="noStrike" kern="0" cap="none" spc="0" normalizeH="0" baseline="0" noProof="0" dirty="0">
                <a:ln>
                  <a:noFill/>
                </a:ln>
                <a:solidFill>
                  <a:prstClr val="white"/>
                </a:solidFill>
                <a:effectLst/>
                <a:uLnTx/>
                <a:uFillTx/>
                <a:latin typeface="Calibri" panose="020F0502020204030204"/>
                <a:ea typeface="+mn-ea"/>
                <a:cs typeface="+mn-cs"/>
              </a:rPr>
              <a:t>Etat de Fribourg</a:t>
            </a:r>
            <a:endParaRPr kumimoji="0" lang="fr-CH"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sp>
        <p:nvSpPr>
          <p:cNvPr id="8" name="ZoneTexte 7">
            <a:extLst>
              <a:ext uri="{FF2B5EF4-FFF2-40B4-BE49-F238E27FC236}">
                <a16:creationId xmlns:a16="http://schemas.microsoft.com/office/drawing/2014/main" id="{60ABFD04-02FD-1BAE-C526-CC88E265F6EB}"/>
              </a:ext>
            </a:extLst>
          </p:cNvPr>
          <p:cNvSpPr txBox="1"/>
          <p:nvPr/>
        </p:nvSpPr>
        <p:spPr>
          <a:xfrm>
            <a:off x="8003357" y="2075636"/>
            <a:ext cx="3316601" cy="646331"/>
          </a:xfrm>
          <a:prstGeom prst="rect">
            <a:avLst/>
          </a:prstGeom>
          <a:gradFill rotWithShape="1">
            <a:gsLst>
              <a:gs pos="0">
                <a:srgbClr val="C2BC80">
                  <a:tint val="65000"/>
                  <a:shade val="92000"/>
                  <a:satMod val="130000"/>
                </a:srgbClr>
              </a:gs>
              <a:gs pos="45000">
                <a:srgbClr val="C2BC80">
                  <a:tint val="60000"/>
                  <a:shade val="99000"/>
                  <a:satMod val="120000"/>
                </a:srgbClr>
              </a:gs>
              <a:gs pos="100000">
                <a:srgbClr val="C2BC80">
                  <a:tint val="55000"/>
                  <a:satMod val="140000"/>
                </a:srgbClr>
              </a:gs>
            </a:gsLst>
            <a:path path="circle">
              <a:fillToRect l="100000" t="100000" r="100000" b="100000"/>
            </a:path>
          </a:gradFill>
          <a:ln w="12700" cap="flat" cmpd="sng" algn="ctr">
            <a:solidFill>
              <a:srgbClr val="C2BC80"/>
            </a:solidFill>
            <a:prstDash val="solid"/>
          </a:ln>
          <a:effectLst/>
        </p:spPr>
        <p:txBody>
          <a:bodyPr wrap="square" rtlCol="0">
            <a:spAutoFit/>
          </a:bodyPr>
          <a:lstStyle/>
          <a:p>
            <a:pPr lvl="0" defTabSz="457200">
              <a:defRPr/>
            </a:pPr>
            <a:r>
              <a:rPr lang="fr-FR" kern="0" dirty="0">
                <a:solidFill>
                  <a:srgbClr val="000000"/>
                </a:solidFill>
                <a:latin typeface="Calibri" panose="020F0502020204030204"/>
              </a:rPr>
              <a:t>Animation culturelle locale + infrastructures culturelles locales</a:t>
            </a:r>
            <a:endParaRPr lang="fr-CH" kern="0" dirty="0">
              <a:solidFill>
                <a:srgbClr val="000000"/>
              </a:solidFill>
              <a:latin typeface="Calibri" panose="020F0502020204030204"/>
            </a:endParaRPr>
          </a:p>
        </p:txBody>
      </p:sp>
      <p:sp>
        <p:nvSpPr>
          <p:cNvPr id="9" name="ZoneTexte 8">
            <a:extLst>
              <a:ext uri="{FF2B5EF4-FFF2-40B4-BE49-F238E27FC236}">
                <a16:creationId xmlns:a16="http://schemas.microsoft.com/office/drawing/2014/main" id="{161C2EB2-CFD4-A233-EDF2-9B8241F8CE68}"/>
              </a:ext>
            </a:extLst>
          </p:cNvPr>
          <p:cNvSpPr txBox="1"/>
          <p:nvPr/>
        </p:nvSpPr>
        <p:spPr>
          <a:xfrm>
            <a:off x="8000094" y="3723667"/>
            <a:ext cx="3316600" cy="923330"/>
          </a:xfrm>
          <a:prstGeom prst="rect">
            <a:avLst/>
          </a:prstGeom>
          <a:gradFill rotWithShape="1">
            <a:gsLst>
              <a:gs pos="0">
                <a:srgbClr val="BD582C">
                  <a:lumMod val="60000"/>
                  <a:lumOff val="40000"/>
                </a:srgbClr>
              </a:gs>
              <a:gs pos="51000">
                <a:srgbClr val="EAA772"/>
              </a:gs>
              <a:gs pos="100000">
                <a:srgbClr val="E48312">
                  <a:lumMod val="60000"/>
                  <a:lumOff val="40000"/>
                </a:srgbClr>
              </a:gs>
            </a:gsLst>
            <a:path path="circle">
              <a:fillToRect l="100000" t="100000" r="100000" b="100000"/>
            </a:path>
          </a:gradFill>
          <a:ln w="12700" cap="flat" cmpd="sng" algn="ctr">
            <a:solidFill>
              <a:srgbClr val="E48312"/>
            </a:solidFill>
            <a:prstDash val="solid"/>
          </a:ln>
          <a:effectLst/>
        </p:spPr>
        <p:txBody>
          <a:bodyPr wrap="square" rtlCol="0">
            <a:spAutoFit/>
          </a:bodyPr>
          <a:lstStyle/>
          <a:p>
            <a:pPr marL="0" marR="0" lvl="0" indent="0" defTabSz="457200" eaLnBrk="1" fontAlgn="auto" latinLnBrk="0" hangingPunct="1">
              <a:lnSpc>
                <a:spcPct val="100000"/>
              </a:lnSpc>
              <a:spcBef>
                <a:spcPts val="0"/>
              </a:spcBef>
              <a:spcAft>
                <a:spcPts val="0"/>
              </a:spcAft>
              <a:buClrTx/>
              <a:buSzTx/>
              <a:buFontTx/>
              <a:buNone/>
              <a:tabLst/>
              <a:defRPr/>
            </a:pPr>
            <a:r>
              <a:rPr kumimoji="0" lang="fr-FR" sz="1800" b="0" i="0" u="none" strike="noStrike" kern="0" cap="none" spc="0" normalizeH="0" baseline="0" noProof="0" dirty="0">
                <a:ln>
                  <a:noFill/>
                </a:ln>
                <a:solidFill>
                  <a:srgbClr val="000000"/>
                </a:solidFill>
                <a:effectLst/>
                <a:uLnTx/>
                <a:uFillTx/>
                <a:latin typeface="Calibri" panose="020F0502020204030204"/>
                <a:ea typeface="+mn-ea"/>
                <a:cs typeface="+mn-cs"/>
              </a:rPr>
              <a:t>Encouragement à la culture régionale +  soutien aux infrastructures régionales</a:t>
            </a:r>
            <a:endParaRPr kumimoji="0" lang="fr-CH" sz="1800" b="0" i="0" u="none" strike="noStrike" kern="0" cap="none" spc="0" normalizeH="0" baseline="0" noProof="0" dirty="0">
              <a:ln>
                <a:noFill/>
              </a:ln>
              <a:solidFill>
                <a:srgbClr val="000000"/>
              </a:solidFill>
              <a:effectLst/>
              <a:uLnTx/>
              <a:uFillTx/>
              <a:latin typeface="Calibri" panose="020F0502020204030204"/>
              <a:ea typeface="+mn-ea"/>
              <a:cs typeface="+mn-cs"/>
            </a:endParaRPr>
          </a:p>
        </p:txBody>
      </p:sp>
      <p:sp>
        <p:nvSpPr>
          <p:cNvPr id="10" name="ZoneTexte 9">
            <a:extLst>
              <a:ext uri="{FF2B5EF4-FFF2-40B4-BE49-F238E27FC236}">
                <a16:creationId xmlns:a16="http://schemas.microsoft.com/office/drawing/2014/main" id="{60E7B922-8050-E13B-5AC6-53646FCA022A}"/>
              </a:ext>
            </a:extLst>
          </p:cNvPr>
          <p:cNvSpPr txBox="1"/>
          <p:nvPr/>
        </p:nvSpPr>
        <p:spPr>
          <a:xfrm>
            <a:off x="8000093" y="5466009"/>
            <a:ext cx="3316600" cy="646331"/>
          </a:xfrm>
          <a:prstGeom prst="rect">
            <a:avLst/>
          </a:prstGeom>
          <a:gradFill rotWithShape="1">
            <a:gsLst>
              <a:gs pos="0">
                <a:srgbClr val="865640">
                  <a:tint val="65000"/>
                  <a:shade val="92000"/>
                  <a:satMod val="130000"/>
                </a:srgbClr>
              </a:gs>
              <a:gs pos="45000">
                <a:srgbClr val="865640">
                  <a:tint val="60000"/>
                  <a:shade val="99000"/>
                  <a:satMod val="120000"/>
                </a:srgbClr>
              </a:gs>
              <a:gs pos="100000">
                <a:srgbClr val="865640">
                  <a:tint val="55000"/>
                  <a:satMod val="140000"/>
                </a:srgbClr>
              </a:gs>
            </a:gsLst>
            <a:path path="circle">
              <a:fillToRect l="100000" t="100000" r="100000" b="100000"/>
            </a:path>
          </a:gradFill>
          <a:ln w="12700" cap="flat" cmpd="sng" algn="ctr">
            <a:solidFill>
              <a:srgbClr val="865640"/>
            </a:solidFill>
            <a:prstDash val="solid"/>
          </a:ln>
          <a:effectLst/>
        </p:spPr>
        <p:txBody>
          <a:bodyPr wrap="square" rtlCol="0">
            <a:spAutoFit/>
          </a:bodyPr>
          <a:lstStyle/>
          <a:p>
            <a:pPr lvl="0" defTabSz="457200">
              <a:defRPr/>
            </a:pPr>
            <a:r>
              <a:rPr lang="fr-FR" kern="0" dirty="0">
                <a:solidFill>
                  <a:srgbClr val="000000"/>
                </a:solidFill>
                <a:latin typeface="Calibri" panose="020F0502020204030204"/>
              </a:rPr>
              <a:t>Création artistique professionnelle</a:t>
            </a:r>
            <a:endParaRPr lang="fr-CH" kern="0" dirty="0">
              <a:solidFill>
                <a:srgbClr val="000000"/>
              </a:solidFill>
              <a:latin typeface="Calibri" panose="020F0502020204030204"/>
            </a:endParaRPr>
          </a:p>
        </p:txBody>
      </p:sp>
      <p:sp>
        <p:nvSpPr>
          <p:cNvPr id="11" name="ZoneTexte 10">
            <a:extLst>
              <a:ext uri="{FF2B5EF4-FFF2-40B4-BE49-F238E27FC236}">
                <a16:creationId xmlns:a16="http://schemas.microsoft.com/office/drawing/2014/main" id="{D5695056-9E98-51C3-9183-3DC1593C7F7A}"/>
              </a:ext>
            </a:extLst>
          </p:cNvPr>
          <p:cNvSpPr txBox="1"/>
          <p:nvPr/>
        </p:nvSpPr>
        <p:spPr>
          <a:xfrm>
            <a:off x="846948" y="1733121"/>
            <a:ext cx="3229978" cy="369332"/>
          </a:xfrm>
          <a:prstGeom prst="rect">
            <a:avLst/>
          </a:prstGeom>
          <a:noFill/>
        </p:spPr>
        <p:txBody>
          <a:bodyPr wrap="square" rtlCol="0">
            <a:spAutoFit/>
          </a:bodyPr>
          <a:lstStyle/>
          <a:p>
            <a:pPr defTabSz="457200"/>
            <a:r>
              <a:rPr lang="fr-FR" b="1" dirty="0">
                <a:solidFill>
                  <a:srgbClr val="000000"/>
                </a:solidFill>
                <a:latin typeface="Calibri" panose="020F0502020204030204"/>
              </a:rPr>
              <a:t>Niveau local</a:t>
            </a:r>
            <a:endParaRPr lang="fr-CH" b="1" dirty="0">
              <a:solidFill>
                <a:srgbClr val="000000"/>
              </a:solidFill>
              <a:latin typeface="Calibri" panose="020F0502020204030204"/>
            </a:endParaRPr>
          </a:p>
        </p:txBody>
      </p:sp>
      <p:cxnSp>
        <p:nvCxnSpPr>
          <p:cNvPr id="12" name="Connecteur droit avec flèche 11">
            <a:extLst>
              <a:ext uri="{FF2B5EF4-FFF2-40B4-BE49-F238E27FC236}">
                <a16:creationId xmlns:a16="http://schemas.microsoft.com/office/drawing/2014/main" id="{ED711DB7-A6EA-D484-784C-8EFBB98B6CB9}"/>
              </a:ext>
            </a:extLst>
          </p:cNvPr>
          <p:cNvCxnSpPr>
            <a:cxnSpLocks/>
            <a:stCxn id="7" idx="3"/>
            <a:endCxn id="10" idx="1"/>
          </p:cNvCxnSpPr>
          <p:nvPr/>
        </p:nvCxnSpPr>
        <p:spPr>
          <a:xfrm>
            <a:off x="3216486" y="5789175"/>
            <a:ext cx="4783607" cy="0"/>
          </a:xfrm>
          <a:prstGeom prst="straightConnector1">
            <a:avLst/>
          </a:prstGeom>
          <a:noFill/>
          <a:ln w="12700" cap="flat" cmpd="sng" algn="ctr">
            <a:solidFill>
              <a:srgbClr val="865640"/>
            </a:solidFill>
            <a:prstDash val="solid"/>
            <a:tailEnd type="triangle"/>
          </a:ln>
          <a:effectLst/>
        </p:spPr>
      </p:cxnSp>
      <p:sp>
        <p:nvSpPr>
          <p:cNvPr id="13" name="ZoneTexte 12">
            <a:extLst>
              <a:ext uri="{FF2B5EF4-FFF2-40B4-BE49-F238E27FC236}">
                <a16:creationId xmlns:a16="http://schemas.microsoft.com/office/drawing/2014/main" id="{2330C797-9C06-5D0F-9D54-B340C6306D79}"/>
              </a:ext>
            </a:extLst>
          </p:cNvPr>
          <p:cNvSpPr txBox="1"/>
          <p:nvPr/>
        </p:nvSpPr>
        <p:spPr>
          <a:xfrm>
            <a:off x="846948" y="2961247"/>
            <a:ext cx="3229978" cy="369332"/>
          </a:xfrm>
          <a:prstGeom prst="rect">
            <a:avLst/>
          </a:prstGeom>
          <a:noFill/>
        </p:spPr>
        <p:txBody>
          <a:bodyPr wrap="square" rtlCol="0">
            <a:spAutoFit/>
          </a:bodyPr>
          <a:lstStyle/>
          <a:p>
            <a:pPr defTabSz="457200"/>
            <a:r>
              <a:rPr lang="fr-FR" b="1" dirty="0">
                <a:solidFill>
                  <a:srgbClr val="000000"/>
                </a:solidFill>
                <a:latin typeface="Calibri" panose="020F0502020204030204"/>
              </a:rPr>
              <a:t>Niveau régional</a:t>
            </a:r>
            <a:endParaRPr lang="fr-CH" b="1" dirty="0">
              <a:solidFill>
                <a:srgbClr val="000000"/>
              </a:solidFill>
              <a:latin typeface="Calibri" panose="020F0502020204030204"/>
            </a:endParaRPr>
          </a:p>
        </p:txBody>
      </p:sp>
      <p:cxnSp>
        <p:nvCxnSpPr>
          <p:cNvPr id="14" name="Connecteur droit 13">
            <a:extLst>
              <a:ext uri="{FF2B5EF4-FFF2-40B4-BE49-F238E27FC236}">
                <a16:creationId xmlns:a16="http://schemas.microsoft.com/office/drawing/2014/main" id="{1C37E80B-99F8-35BF-028A-F0E259AD804B}"/>
              </a:ext>
            </a:extLst>
          </p:cNvPr>
          <p:cNvCxnSpPr>
            <a:cxnSpLocks/>
            <a:stCxn id="4" idx="3"/>
          </p:cNvCxnSpPr>
          <p:nvPr/>
        </p:nvCxnSpPr>
        <p:spPr>
          <a:xfrm flipV="1">
            <a:off x="3216488" y="3750479"/>
            <a:ext cx="321097" cy="1"/>
          </a:xfrm>
          <a:prstGeom prst="line">
            <a:avLst/>
          </a:prstGeom>
          <a:noFill/>
          <a:ln w="12700" cap="flat" cmpd="sng" algn="ctr">
            <a:solidFill>
              <a:srgbClr val="E48312"/>
            </a:solidFill>
            <a:prstDash val="solid"/>
          </a:ln>
          <a:effectLst/>
        </p:spPr>
      </p:cxnSp>
      <p:cxnSp>
        <p:nvCxnSpPr>
          <p:cNvPr id="15" name="Connecteur droit 14">
            <a:extLst>
              <a:ext uri="{FF2B5EF4-FFF2-40B4-BE49-F238E27FC236}">
                <a16:creationId xmlns:a16="http://schemas.microsoft.com/office/drawing/2014/main" id="{1CD5D932-1A6B-8395-0F03-8EE501A5363C}"/>
              </a:ext>
            </a:extLst>
          </p:cNvPr>
          <p:cNvCxnSpPr>
            <a:cxnSpLocks/>
            <a:stCxn id="5" idx="3"/>
          </p:cNvCxnSpPr>
          <p:nvPr/>
        </p:nvCxnSpPr>
        <p:spPr>
          <a:xfrm>
            <a:off x="3216486" y="4607653"/>
            <a:ext cx="321098" cy="0"/>
          </a:xfrm>
          <a:prstGeom prst="line">
            <a:avLst/>
          </a:prstGeom>
          <a:noFill/>
          <a:ln w="12700" cap="flat" cmpd="sng" algn="ctr">
            <a:solidFill>
              <a:srgbClr val="E48312"/>
            </a:solidFill>
            <a:prstDash val="solid"/>
          </a:ln>
          <a:effectLst/>
        </p:spPr>
      </p:cxnSp>
      <p:cxnSp>
        <p:nvCxnSpPr>
          <p:cNvPr id="16" name="Connecteur droit 15">
            <a:extLst>
              <a:ext uri="{FF2B5EF4-FFF2-40B4-BE49-F238E27FC236}">
                <a16:creationId xmlns:a16="http://schemas.microsoft.com/office/drawing/2014/main" id="{9BA349B2-3B24-9620-1267-A970AB09A07E}"/>
              </a:ext>
            </a:extLst>
          </p:cNvPr>
          <p:cNvCxnSpPr>
            <a:cxnSpLocks/>
          </p:cNvCxnSpPr>
          <p:nvPr/>
        </p:nvCxnSpPr>
        <p:spPr>
          <a:xfrm>
            <a:off x="3537584" y="3750479"/>
            <a:ext cx="0" cy="857174"/>
          </a:xfrm>
          <a:prstGeom prst="line">
            <a:avLst/>
          </a:prstGeom>
          <a:noFill/>
          <a:ln w="12700" cap="flat" cmpd="sng" algn="ctr">
            <a:solidFill>
              <a:srgbClr val="E48312"/>
            </a:solidFill>
            <a:prstDash val="solid"/>
          </a:ln>
          <a:effectLst/>
        </p:spPr>
      </p:cxnSp>
      <p:cxnSp>
        <p:nvCxnSpPr>
          <p:cNvPr id="17" name="Connecteur droit 16">
            <a:extLst>
              <a:ext uri="{FF2B5EF4-FFF2-40B4-BE49-F238E27FC236}">
                <a16:creationId xmlns:a16="http://schemas.microsoft.com/office/drawing/2014/main" id="{5212BF0C-CC1A-D050-E1FF-3C36C6BCB367}"/>
              </a:ext>
            </a:extLst>
          </p:cNvPr>
          <p:cNvCxnSpPr>
            <a:cxnSpLocks/>
            <a:endCxn id="18" idx="1"/>
          </p:cNvCxnSpPr>
          <p:nvPr/>
        </p:nvCxnSpPr>
        <p:spPr>
          <a:xfrm flipV="1">
            <a:off x="3537584" y="4185332"/>
            <a:ext cx="2264369" cy="10041"/>
          </a:xfrm>
          <a:prstGeom prst="line">
            <a:avLst/>
          </a:prstGeom>
          <a:noFill/>
          <a:ln w="12700" cap="flat" cmpd="sng" algn="ctr">
            <a:solidFill>
              <a:srgbClr val="E48312"/>
            </a:solidFill>
            <a:prstDash val="solid"/>
          </a:ln>
          <a:effectLst/>
        </p:spPr>
      </p:cxnSp>
      <p:sp>
        <p:nvSpPr>
          <p:cNvPr id="18" name="ZoneTexte 17">
            <a:extLst>
              <a:ext uri="{FF2B5EF4-FFF2-40B4-BE49-F238E27FC236}">
                <a16:creationId xmlns:a16="http://schemas.microsoft.com/office/drawing/2014/main" id="{5D111DEE-8D97-5FAE-69A0-FD9BDCA957DB}"/>
              </a:ext>
            </a:extLst>
          </p:cNvPr>
          <p:cNvSpPr txBox="1"/>
          <p:nvPr/>
        </p:nvSpPr>
        <p:spPr>
          <a:xfrm>
            <a:off x="5801953" y="3723667"/>
            <a:ext cx="1615863" cy="923330"/>
          </a:xfrm>
          <a:prstGeom prst="rect">
            <a:avLst/>
          </a:prstGeom>
          <a:gradFill flip="none" rotWithShape="1">
            <a:gsLst>
              <a:gs pos="0">
                <a:srgbClr val="BD582C">
                  <a:lumMod val="67000"/>
                </a:srgbClr>
              </a:gs>
              <a:gs pos="31000">
                <a:srgbClr val="BD582C">
                  <a:lumMod val="97000"/>
                  <a:lumOff val="3000"/>
                </a:srgbClr>
              </a:gs>
              <a:gs pos="100000">
                <a:srgbClr val="E48312"/>
              </a:gs>
            </a:gsLst>
            <a:lin ang="16200000" scaled="1"/>
            <a:tileRect/>
          </a:gradFill>
          <a:ln>
            <a:noFill/>
          </a:ln>
          <a:effectLst/>
        </p:spPr>
        <p:txBody>
          <a:bodyPr wrap="square" rtlCol="0">
            <a:spAutoFit/>
          </a:bodyPr>
          <a:lstStyle/>
          <a:p>
            <a:pPr marL="0" marR="0" lvl="0" indent="0" defTabSz="457200" eaLnBrk="1" fontAlgn="auto" latinLnBrk="0" hangingPunct="1">
              <a:lnSpc>
                <a:spcPct val="100000"/>
              </a:lnSpc>
              <a:spcBef>
                <a:spcPts val="0"/>
              </a:spcBef>
              <a:spcAft>
                <a:spcPts val="0"/>
              </a:spcAft>
              <a:buClrTx/>
              <a:buSzTx/>
              <a:buFontTx/>
              <a:buNone/>
              <a:tabLst/>
              <a:defRPr/>
            </a:pPr>
            <a:r>
              <a:rPr kumimoji="0" lang="fr-FR" sz="1800" b="0" i="1" u="none" strike="noStrike" kern="0" cap="none" spc="0" normalizeH="0" baseline="0" noProof="0" dirty="0" err="1">
                <a:ln>
                  <a:noFill/>
                </a:ln>
                <a:solidFill>
                  <a:prstClr val="white"/>
                </a:solidFill>
                <a:effectLst/>
                <a:uLnTx/>
                <a:uFillTx/>
                <a:latin typeface="Calibri" panose="020F0502020204030204"/>
                <a:ea typeface="+mn-ea"/>
                <a:cs typeface="+mn-cs"/>
              </a:rPr>
              <a:t>Arcia</a:t>
            </a:r>
            <a:r>
              <a:rPr kumimoji="0" lang="fr-FR" sz="1800" b="0" i="1" u="none" strike="noStrike" kern="0" cap="none" spc="0" normalizeH="0" baseline="0" noProof="0" dirty="0">
                <a:ln>
                  <a:noFill/>
                </a:ln>
                <a:solidFill>
                  <a:prstClr val="white"/>
                </a:solidFill>
                <a:effectLst/>
                <a:uLnTx/>
                <a:uFillTx/>
                <a:latin typeface="Calibri" panose="020F0502020204030204"/>
                <a:ea typeface="+mn-ea"/>
                <a:cs typeface="+mn-cs"/>
              </a:rPr>
              <a:t> </a:t>
            </a:r>
            <a:r>
              <a:rPr lang="fr-FR" i="1" kern="0" dirty="0">
                <a:solidFill>
                  <a:prstClr val="white"/>
                </a:solidFill>
                <a:latin typeface="Calibri" panose="020F0502020204030204"/>
              </a:rPr>
              <a:t>R</a:t>
            </a:r>
            <a:r>
              <a:rPr kumimoji="0" lang="fr-FR" sz="1800" b="0" i="1" u="none" strike="noStrike" kern="0" cap="none" spc="0" normalizeH="0" baseline="0" noProof="0" dirty="0" err="1">
                <a:ln>
                  <a:noFill/>
                </a:ln>
                <a:solidFill>
                  <a:prstClr val="white"/>
                </a:solidFill>
                <a:effectLst/>
                <a:uLnTx/>
                <a:uFillTx/>
                <a:latin typeface="Calibri" panose="020F0502020204030204"/>
                <a:ea typeface="+mn-ea"/>
                <a:cs typeface="+mn-cs"/>
              </a:rPr>
              <a:t>égion</a:t>
            </a:r>
            <a:r>
              <a:rPr kumimoji="0" lang="fr-FR" sz="1800" b="0" i="1" u="none" strike="noStrike" kern="0" cap="none" spc="0" normalizeH="0" baseline="0" noProof="0" dirty="0">
                <a:ln>
                  <a:noFill/>
                </a:ln>
                <a:solidFill>
                  <a:prstClr val="white"/>
                </a:solidFill>
                <a:effectLst/>
                <a:uLnTx/>
                <a:uFillTx/>
                <a:latin typeface="Calibri" panose="020F0502020204030204"/>
                <a:ea typeface="+mn-ea"/>
                <a:cs typeface="+mn-cs"/>
              </a:rPr>
              <a:t> culturelle </a:t>
            </a:r>
            <a:r>
              <a:rPr kumimoji="0" lang="fr-FR" sz="1800" b="0" u="none" strike="noStrike" kern="0" cap="none" spc="0" normalizeH="0" baseline="0" noProof="0" dirty="0">
                <a:ln>
                  <a:noFill/>
                </a:ln>
                <a:solidFill>
                  <a:prstClr val="white"/>
                </a:solidFill>
                <a:effectLst/>
                <a:uLnTx/>
                <a:uFillTx/>
                <a:latin typeface="Calibri" panose="020F0502020204030204"/>
                <a:ea typeface="+mn-ea"/>
                <a:cs typeface="+mn-cs"/>
              </a:rPr>
              <a:t>(=22 communes)</a:t>
            </a:r>
            <a:endParaRPr kumimoji="0" lang="fr-CH" sz="1800" b="0" u="none" strike="noStrike" kern="0" cap="none" spc="0" normalizeH="0" baseline="0" noProof="0" dirty="0">
              <a:ln>
                <a:noFill/>
              </a:ln>
              <a:solidFill>
                <a:prstClr val="white"/>
              </a:solidFill>
              <a:effectLst/>
              <a:uLnTx/>
              <a:uFillTx/>
              <a:latin typeface="Calibri" panose="020F0502020204030204"/>
              <a:ea typeface="+mn-ea"/>
              <a:cs typeface="+mn-cs"/>
            </a:endParaRPr>
          </a:p>
        </p:txBody>
      </p:sp>
      <p:sp>
        <p:nvSpPr>
          <p:cNvPr id="19" name="ZoneTexte 18">
            <a:extLst>
              <a:ext uri="{FF2B5EF4-FFF2-40B4-BE49-F238E27FC236}">
                <a16:creationId xmlns:a16="http://schemas.microsoft.com/office/drawing/2014/main" id="{A7A5A045-50E2-2E01-EFFB-B102B977E550}"/>
              </a:ext>
            </a:extLst>
          </p:cNvPr>
          <p:cNvSpPr txBox="1"/>
          <p:nvPr/>
        </p:nvSpPr>
        <p:spPr>
          <a:xfrm>
            <a:off x="846948" y="5141660"/>
            <a:ext cx="3229978" cy="369332"/>
          </a:xfrm>
          <a:prstGeom prst="rect">
            <a:avLst/>
          </a:prstGeom>
          <a:noFill/>
        </p:spPr>
        <p:txBody>
          <a:bodyPr wrap="square" rtlCol="0">
            <a:spAutoFit/>
          </a:bodyPr>
          <a:lstStyle/>
          <a:p>
            <a:pPr defTabSz="457200"/>
            <a:r>
              <a:rPr lang="fr-FR" b="1" dirty="0">
                <a:solidFill>
                  <a:srgbClr val="000000"/>
                </a:solidFill>
                <a:latin typeface="Calibri" panose="020F0502020204030204"/>
              </a:rPr>
              <a:t>Niveau cantonal</a:t>
            </a:r>
            <a:endParaRPr lang="fr-CH" b="1" dirty="0">
              <a:solidFill>
                <a:srgbClr val="000000"/>
              </a:solidFill>
              <a:latin typeface="Calibri" panose="020F0502020204030204"/>
            </a:endParaRPr>
          </a:p>
        </p:txBody>
      </p:sp>
      <p:cxnSp>
        <p:nvCxnSpPr>
          <p:cNvPr id="20" name="Connecteur droit 19">
            <a:extLst>
              <a:ext uri="{FF2B5EF4-FFF2-40B4-BE49-F238E27FC236}">
                <a16:creationId xmlns:a16="http://schemas.microsoft.com/office/drawing/2014/main" id="{F8E8EA96-9106-1476-4997-DF07038CF96E}"/>
              </a:ext>
            </a:extLst>
          </p:cNvPr>
          <p:cNvCxnSpPr>
            <a:cxnSpLocks/>
          </p:cNvCxnSpPr>
          <p:nvPr/>
        </p:nvCxnSpPr>
        <p:spPr>
          <a:xfrm>
            <a:off x="640061" y="2875930"/>
            <a:ext cx="10439400" cy="7620"/>
          </a:xfrm>
          <a:prstGeom prst="line">
            <a:avLst/>
          </a:prstGeom>
          <a:noFill/>
          <a:ln w="19050" cap="flat" cmpd="sng" algn="ctr">
            <a:solidFill>
              <a:srgbClr val="000000"/>
            </a:solidFill>
            <a:prstDash val="dash"/>
            <a:round/>
            <a:headEnd type="none" w="med" len="med"/>
            <a:tailEnd type="none" w="med" len="med"/>
          </a:ln>
          <a:effectLst/>
        </p:spPr>
      </p:cxnSp>
      <p:cxnSp>
        <p:nvCxnSpPr>
          <p:cNvPr id="21" name="Connecteur droit 20">
            <a:extLst>
              <a:ext uri="{FF2B5EF4-FFF2-40B4-BE49-F238E27FC236}">
                <a16:creationId xmlns:a16="http://schemas.microsoft.com/office/drawing/2014/main" id="{EEB52A25-59B9-4CF4-7DBC-C418AE47DADD}"/>
              </a:ext>
            </a:extLst>
          </p:cNvPr>
          <p:cNvCxnSpPr>
            <a:cxnSpLocks/>
          </p:cNvCxnSpPr>
          <p:nvPr/>
        </p:nvCxnSpPr>
        <p:spPr>
          <a:xfrm>
            <a:off x="640061" y="5019933"/>
            <a:ext cx="10439400" cy="7620"/>
          </a:xfrm>
          <a:prstGeom prst="line">
            <a:avLst/>
          </a:prstGeom>
          <a:noFill/>
          <a:ln w="19050" cap="flat" cmpd="sng" algn="ctr">
            <a:solidFill>
              <a:srgbClr val="000000"/>
            </a:solidFill>
            <a:prstDash val="dash"/>
            <a:round/>
            <a:headEnd type="none" w="med" len="med"/>
            <a:tailEnd type="none" w="med" len="med"/>
          </a:ln>
          <a:effectLst/>
        </p:spPr>
      </p:cxnSp>
      <p:cxnSp>
        <p:nvCxnSpPr>
          <p:cNvPr id="22" name="Connecteur droit avec flèche 21">
            <a:extLst>
              <a:ext uri="{FF2B5EF4-FFF2-40B4-BE49-F238E27FC236}">
                <a16:creationId xmlns:a16="http://schemas.microsoft.com/office/drawing/2014/main" id="{98D1D4C0-5B0C-1D6A-9EA2-E27B2A665F63}"/>
              </a:ext>
            </a:extLst>
          </p:cNvPr>
          <p:cNvCxnSpPr>
            <a:cxnSpLocks/>
            <a:endCxn id="8" idx="1"/>
          </p:cNvCxnSpPr>
          <p:nvPr/>
        </p:nvCxnSpPr>
        <p:spPr>
          <a:xfrm>
            <a:off x="3207187" y="2397751"/>
            <a:ext cx="4796170" cy="1051"/>
          </a:xfrm>
          <a:prstGeom prst="straightConnector1">
            <a:avLst/>
          </a:prstGeom>
          <a:noFill/>
          <a:ln w="12700" cap="flat" cmpd="sng" algn="ctr">
            <a:solidFill>
              <a:srgbClr val="C2BC80"/>
            </a:solidFill>
            <a:prstDash val="solid"/>
            <a:tailEnd type="triangle"/>
          </a:ln>
          <a:effectLst/>
        </p:spPr>
      </p:cxnSp>
      <p:cxnSp>
        <p:nvCxnSpPr>
          <p:cNvPr id="23" name="Connecteur droit avec flèche 22">
            <a:extLst>
              <a:ext uri="{FF2B5EF4-FFF2-40B4-BE49-F238E27FC236}">
                <a16:creationId xmlns:a16="http://schemas.microsoft.com/office/drawing/2014/main" id="{18EFE6C3-0320-4206-21D7-FA63B6430D58}"/>
              </a:ext>
            </a:extLst>
          </p:cNvPr>
          <p:cNvCxnSpPr>
            <a:cxnSpLocks/>
            <a:stCxn id="18" idx="3"/>
            <a:endCxn id="9" idx="1"/>
          </p:cNvCxnSpPr>
          <p:nvPr/>
        </p:nvCxnSpPr>
        <p:spPr>
          <a:xfrm>
            <a:off x="7417816" y="4185332"/>
            <a:ext cx="582278" cy="0"/>
          </a:xfrm>
          <a:prstGeom prst="straightConnector1">
            <a:avLst/>
          </a:prstGeom>
          <a:noFill/>
          <a:ln w="12700" cap="flat" cmpd="sng" algn="ctr">
            <a:solidFill>
              <a:srgbClr val="E48312"/>
            </a:solidFill>
            <a:prstDash val="solid"/>
            <a:tailEnd type="triangle"/>
          </a:ln>
          <a:effectLst/>
        </p:spPr>
      </p:cxnSp>
      <p:sp>
        <p:nvSpPr>
          <p:cNvPr id="25" name="Rectangle 24">
            <a:extLst>
              <a:ext uri="{FF2B5EF4-FFF2-40B4-BE49-F238E27FC236}">
                <a16:creationId xmlns:a16="http://schemas.microsoft.com/office/drawing/2014/main" id="{05734293-2514-C96A-B167-F9A6469A863A}"/>
              </a:ext>
            </a:extLst>
          </p:cNvPr>
          <p:cNvSpPr/>
          <p:nvPr/>
        </p:nvSpPr>
        <p:spPr>
          <a:xfrm>
            <a:off x="3976028" y="3862619"/>
            <a:ext cx="1366575" cy="631089"/>
          </a:xfrm>
          <a:prstGeom prst="rect">
            <a:avLst/>
          </a:prstGeom>
          <a:solidFill>
            <a:schemeClr val="tx2">
              <a:lumMod val="75000"/>
              <a:lumOff val="2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sz="1400" dirty="0"/>
              <a:t>+ 12 nouvelles communes</a:t>
            </a:r>
            <a:endParaRPr lang="fr-CH" sz="1400" dirty="0"/>
          </a:p>
        </p:txBody>
      </p:sp>
      <p:sp>
        <p:nvSpPr>
          <p:cNvPr id="38" name="ZoneTexte 37">
            <a:extLst>
              <a:ext uri="{FF2B5EF4-FFF2-40B4-BE49-F238E27FC236}">
                <a16:creationId xmlns:a16="http://schemas.microsoft.com/office/drawing/2014/main" id="{87208701-A41B-1670-98F8-D91C91AFAFFE}"/>
              </a:ext>
            </a:extLst>
          </p:cNvPr>
          <p:cNvSpPr txBox="1"/>
          <p:nvPr/>
        </p:nvSpPr>
        <p:spPr>
          <a:xfrm>
            <a:off x="7834489" y="1599539"/>
            <a:ext cx="3519311" cy="369332"/>
          </a:xfrm>
          <a:prstGeom prst="rect">
            <a:avLst/>
          </a:prstGeom>
          <a:noFill/>
        </p:spPr>
        <p:txBody>
          <a:bodyPr wrap="square" rtlCol="0">
            <a:spAutoFit/>
          </a:bodyPr>
          <a:lstStyle/>
          <a:p>
            <a:pPr defTabSz="457200"/>
            <a:r>
              <a:rPr lang="fr-FR" b="1" dirty="0">
                <a:solidFill>
                  <a:srgbClr val="000000"/>
                </a:solidFill>
                <a:latin typeface="Calibri" panose="020F0502020204030204"/>
              </a:rPr>
              <a:t>Sont entre autres responsables de: </a:t>
            </a:r>
            <a:endParaRPr lang="fr-CH" b="1" dirty="0">
              <a:solidFill>
                <a:srgbClr val="000000"/>
              </a:solidFill>
              <a:latin typeface="Calibri" panose="020F0502020204030204"/>
            </a:endParaRPr>
          </a:p>
        </p:txBody>
      </p:sp>
    </p:spTree>
    <p:extLst>
      <p:ext uri="{BB962C8B-B14F-4D97-AF65-F5344CB8AC3E}">
        <p14:creationId xmlns:p14="http://schemas.microsoft.com/office/powerpoint/2010/main" val="39951701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088DA59E-43F4-2C3B-6C7C-9FCDC3973C83}"/>
              </a:ext>
            </a:extLst>
          </p:cNvPr>
          <p:cNvSpPr/>
          <p:nvPr/>
        </p:nvSpPr>
        <p:spPr>
          <a:xfrm>
            <a:off x="703528" y="612557"/>
            <a:ext cx="10491971" cy="6177202"/>
          </a:xfrm>
          <a:prstGeom prst="rect">
            <a:avLst/>
          </a:prstGeom>
          <a:solidFill>
            <a:schemeClr val="accent2">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fr-CH" sz="20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5" name="Rectangle : coins arrondis 4">
            <a:extLst>
              <a:ext uri="{FF2B5EF4-FFF2-40B4-BE49-F238E27FC236}">
                <a16:creationId xmlns:a16="http://schemas.microsoft.com/office/drawing/2014/main" id="{4A091148-5F6A-BC33-2289-9829968CDA07}"/>
              </a:ext>
            </a:extLst>
          </p:cNvPr>
          <p:cNvSpPr/>
          <p:nvPr/>
        </p:nvSpPr>
        <p:spPr>
          <a:xfrm>
            <a:off x="1965478" y="4898565"/>
            <a:ext cx="8970579" cy="1813035"/>
          </a:xfrm>
          <a:prstGeom prst="roundRect">
            <a:avLst/>
          </a:prstGeom>
          <a:solidFill>
            <a:srgbClr val="FBDE0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r-CH" sz="2400" b="1" i="0" u="none" strike="noStrike" kern="1200" cap="none" spc="0" normalizeH="0" baseline="0" noProof="0" dirty="0">
                <a:ln>
                  <a:noFill/>
                </a:ln>
                <a:solidFill>
                  <a:sysClr val="windowText" lastClr="000000"/>
                </a:solidFill>
                <a:effectLst/>
                <a:uLnTx/>
                <a:uFillTx/>
                <a:latin typeface="Aptos" panose="02110004020202020204"/>
                <a:ea typeface="+mn-ea"/>
                <a:cs typeface="+mn-cs"/>
              </a:rPr>
              <a:t>Financement global de la culture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fr-CH" sz="2000" b="0" i="0" u="none" strike="noStrike" kern="1200" cap="none" spc="0" normalizeH="0" baseline="0" noProof="0" dirty="0">
                <a:ln>
                  <a:noFill/>
                </a:ln>
                <a:solidFill>
                  <a:sysClr val="windowText" lastClr="000000"/>
                </a:solidFill>
                <a:effectLst/>
                <a:uLnTx/>
                <a:uFillTx/>
                <a:latin typeface="Aptos" panose="02110004020202020204"/>
                <a:ea typeface="+mn-ea"/>
                <a:cs typeface="+mn-cs"/>
              </a:rPr>
              <a:t>Contribution : Fr. 5.-/hab.</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fr-CH" sz="1400" b="0" i="0" u="sng" strike="noStrike" kern="1200" cap="none" spc="0" normalizeH="0" baseline="0" noProof="0" dirty="0">
                <a:ln>
                  <a:noFill/>
                </a:ln>
                <a:solidFill>
                  <a:sysClr val="windowText" lastClr="000000"/>
                </a:solidFill>
                <a:effectLst/>
                <a:uLnTx/>
                <a:uFillTx/>
                <a:latin typeface="Aptos" panose="02110004020202020204"/>
                <a:ea typeface="+mn-ea"/>
                <a:cs typeface="+mn-cs"/>
              </a:rPr>
              <a:t>Prestations : </a:t>
            </a:r>
          </a:p>
          <a:p>
            <a:pPr marL="285750" marR="0" lvl="0" indent="-285750" algn="l" defTabSz="914400" rtl="0" eaLnBrk="1" fontAlgn="auto" latinLnBrk="0" hangingPunct="1">
              <a:lnSpc>
                <a:spcPct val="100000"/>
              </a:lnSpc>
              <a:spcBef>
                <a:spcPts val="0"/>
              </a:spcBef>
              <a:spcAft>
                <a:spcPts val="0"/>
              </a:spcAft>
              <a:buClrTx/>
              <a:buSzTx/>
              <a:buFontTx/>
              <a:buChar char="-"/>
              <a:tabLst/>
              <a:defRPr/>
            </a:pPr>
            <a:r>
              <a:rPr kumimoji="0" lang="fr-CH" sz="1400" b="0" i="0" u="none" strike="noStrike" kern="1200" cap="none" spc="0" normalizeH="0" baseline="0" noProof="0" dirty="0">
                <a:ln>
                  <a:noFill/>
                </a:ln>
                <a:solidFill>
                  <a:sysClr val="windowText" lastClr="000000"/>
                </a:solidFill>
                <a:effectLst/>
                <a:uLnTx/>
                <a:uFillTx/>
                <a:latin typeface="Aptos" panose="02110004020202020204"/>
                <a:ea typeface="+mn-ea"/>
                <a:cs typeface="+mn-cs"/>
              </a:rPr>
              <a:t>Conseils aux sociétés</a:t>
            </a:r>
          </a:p>
          <a:p>
            <a:pPr marL="285750" marR="0" lvl="0" indent="-285750" algn="l" defTabSz="914400" rtl="0" eaLnBrk="1" fontAlgn="auto" latinLnBrk="0" hangingPunct="1">
              <a:lnSpc>
                <a:spcPct val="100000"/>
              </a:lnSpc>
              <a:spcBef>
                <a:spcPts val="0"/>
              </a:spcBef>
              <a:spcAft>
                <a:spcPts val="0"/>
              </a:spcAft>
              <a:buClrTx/>
              <a:buSzTx/>
              <a:buFontTx/>
              <a:buChar char="-"/>
              <a:tabLst/>
              <a:defRPr/>
            </a:pPr>
            <a:r>
              <a:rPr kumimoji="0" lang="fr-CH" sz="1400" b="0" i="0" u="none" strike="noStrike" kern="1200" cap="none" spc="0" normalizeH="0" baseline="0" noProof="0" dirty="0">
                <a:ln>
                  <a:noFill/>
                </a:ln>
                <a:solidFill>
                  <a:sysClr val="windowText" lastClr="000000"/>
                </a:solidFill>
                <a:effectLst/>
                <a:uLnTx/>
                <a:uFillTx/>
                <a:latin typeface="Aptos" panose="02110004020202020204"/>
                <a:ea typeface="+mn-ea"/>
                <a:cs typeface="+mn-cs"/>
              </a:rPr>
              <a:t>Evénement culturel offert à la population</a:t>
            </a:r>
          </a:p>
          <a:p>
            <a:pPr marL="285750" marR="0" lvl="0" indent="-285750" algn="l" defTabSz="914400" rtl="0" eaLnBrk="1" fontAlgn="auto" latinLnBrk="0" hangingPunct="1">
              <a:lnSpc>
                <a:spcPct val="100000"/>
              </a:lnSpc>
              <a:spcBef>
                <a:spcPts val="0"/>
              </a:spcBef>
              <a:spcAft>
                <a:spcPts val="0"/>
              </a:spcAft>
              <a:buClrTx/>
              <a:buSzTx/>
              <a:buFontTx/>
              <a:buChar char="-"/>
              <a:tabLst/>
              <a:defRPr/>
            </a:pPr>
            <a:r>
              <a:rPr kumimoji="0" lang="fr-CH" sz="1400" b="0" i="0" u="none" strike="noStrike" kern="1200" cap="none" spc="0" normalizeH="0" baseline="0" noProof="0" dirty="0">
                <a:ln>
                  <a:noFill/>
                </a:ln>
                <a:solidFill>
                  <a:sysClr val="windowText" lastClr="000000"/>
                </a:solidFill>
                <a:effectLst/>
                <a:uLnTx/>
                <a:uFillTx/>
                <a:latin typeface="Aptos" panose="02110004020202020204"/>
                <a:ea typeface="+mn-ea"/>
                <a:cs typeface="+mn-cs"/>
              </a:rPr>
              <a:t>Autres prestations à imaginer</a:t>
            </a:r>
          </a:p>
        </p:txBody>
      </p:sp>
      <p:sp>
        <p:nvSpPr>
          <p:cNvPr id="6" name="Rectangle : coins arrondis 5">
            <a:extLst>
              <a:ext uri="{FF2B5EF4-FFF2-40B4-BE49-F238E27FC236}">
                <a16:creationId xmlns:a16="http://schemas.microsoft.com/office/drawing/2014/main" id="{F2440F4F-6379-D319-3B54-0D2CB8C41842}"/>
              </a:ext>
            </a:extLst>
          </p:cNvPr>
          <p:cNvSpPr/>
          <p:nvPr/>
        </p:nvSpPr>
        <p:spPr>
          <a:xfrm>
            <a:off x="1965478" y="2712020"/>
            <a:ext cx="5689207" cy="1980369"/>
          </a:xfrm>
          <a:prstGeom prst="roundRect">
            <a:avLst/>
          </a:prstGeom>
          <a:solidFill>
            <a:schemeClr val="accent6">
              <a:lumMod val="40000"/>
              <a:lumOff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r-CH" sz="2400" b="1" i="0" u="none" strike="noStrike" kern="1200" cap="none" spc="0" normalizeH="0" baseline="0" noProof="0" dirty="0">
                <a:ln>
                  <a:noFill/>
                </a:ln>
                <a:solidFill>
                  <a:sysClr val="windowText" lastClr="000000"/>
                </a:solidFill>
                <a:effectLst/>
                <a:uLnTx/>
                <a:uFillTx/>
                <a:latin typeface="Aptos" panose="02110004020202020204"/>
                <a:ea typeface="+mn-ea"/>
                <a:cs typeface="+mn-cs"/>
              </a:rPr>
              <a:t>Module  1 – encouragement des activités culturelles</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fr-CH" sz="2000" b="0" i="0" u="none" strike="noStrike" kern="1200" cap="none" spc="0" normalizeH="0" baseline="0" noProof="0" dirty="0">
                <a:ln>
                  <a:noFill/>
                </a:ln>
                <a:solidFill>
                  <a:sysClr val="windowText" lastClr="000000"/>
                </a:solidFill>
                <a:effectLst/>
                <a:uLnTx/>
                <a:uFillTx/>
                <a:latin typeface="Aptos" panose="02110004020202020204"/>
                <a:ea typeface="+mn-ea"/>
                <a:cs typeface="+mn-cs"/>
              </a:rPr>
              <a:t>Contribution : max. Fr. 30.-/hab.</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fr-CH" sz="1400" b="0" i="0" u="sng" strike="noStrike" kern="1200" cap="none" spc="0" normalizeH="0" baseline="0" noProof="0" dirty="0">
                <a:ln>
                  <a:noFill/>
                </a:ln>
                <a:solidFill>
                  <a:sysClr val="windowText" lastClr="000000"/>
                </a:solidFill>
                <a:effectLst/>
                <a:uLnTx/>
                <a:uFillTx/>
                <a:latin typeface="Aptos" panose="02110004020202020204"/>
                <a:ea typeface="+mn-ea"/>
                <a:cs typeface="+mn-cs"/>
              </a:rPr>
              <a:t>Prestations : </a:t>
            </a:r>
          </a:p>
          <a:p>
            <a:pPr marL="285750" marR="0" lvl="0" indent="-285750" algn="l" defTabSz="914400" rtl="0" eaLnBrk="1" fontAlgn="auto" latinLnBrk="0" hangingPunct="1">
              <a:lnSpc>
                <a:spcPct val="100000"/>
              </a:lnSpc>
              <a:spcBef>
                <a:spcPts val="0"/>
              </a:spcBef>
              <a:spcAft>
                <a:spcPts val="0"/>
              </a:spcAft>
              <a:buClrTx/>
              <a:buSzTx/>
              <a:buFontTx/>
              <a:buChar char="-"/>
              <a:tabLst/>
              <a:defRPr/>
            </a:pPr>
            <a:r>
              <a:rPr kumimoji="0" lang="fr-CH" sz="1400" b="0" i="0" u="none" strike="noStrike" kern="1200" cap="none" spc="0" normalizeH="0" baseline="0" noProof="0" dirty="0">
                <a:ln>
                  <a:noFill/>
                </a:ln>
                <a:solidFill>
                  <a:sysClr val="windowText" lastClr="000000"/>
                </a:solidFill>
                <a:effectLst/>
                <a:uLnTx/>
                <a:uFillTx/>
                <a:latin typeface="Aptos" panose="02110004020202020204"/>
                <a:ea typeface="+mn-ea"/>
                <a:cs typeface="+mn-cs"/>
              </a:rPr>
              <a:t>Subventions aux entreprises culturelles</a:t>
            </a:r>
          </a:p>
          <a:p>
            <a:pPr marL="285750" marR="0" lvl="0" indent="-285750" algn="l" defTabSz="914400" rtl="0" eaLnBrk="1" fontAlgn="auto" latinLnBrk="0" hangingPunct="1">
              <a:lnSpc>
                <a:spcPct val="100000"/>
              </a:lnSpc>
              <a:spcBef>
                <a:spcPts val="0"/>
              </a:spcBef>
              <a:spcAft>
                <a:spcPts val="0"/>
              </a:spcAft>
              <a:buClrTx/>
              <a:buSzTx/>
              <a:buFontTx/>
              <a:buChar char="-"/>
              <a:tabLst/>
              <a:defRPr/>
            </a:pPr>
            <a:r>
              <a:rPr kumimoji="0" lang="fr-CH" sz="1400" b="0" i="0" u="none" strike="noStrike" kern="1200" cap="none" spc="0" normalizeH="0" baseline="0" noProof="0" dirty="0">
                <a:ln>
                  <a:noFill/>
                </a:ln>
                <a:solidFill>
                  <a:sysClr val="windowText" lastClr="000000"/>
                </a:solidFill>
                <a:effectLst/>
                <a:uLnTx/>
                <a:uFillTx/>
                <a:latin typeface="Aptos" panose="02110004020202020204"/>
                <a:ea typeface="+mn-ea"/>
                <a:cs typeface="+mn-cs"/>
              </a:rPr>
              <a:t>Action d’accès à la culture pour les écoles</a:t>
            </a:r>
          </a:p>
          <a:p>
            <a:pPr marL="285750" marR="0" lvl="0" indent="-285750" algn="l" defTabSz="914400" rtl="0" eaLnBrk="1" fontAlgn="auto" latinLnBrk="0" hangingPunct="1">
              <a:lnSpc>
                <a:spcPct val="100000"/>
              </a:lnSpc>
              <a:spcBef>
                <a:spcPts val="0"/>
              </a:spcBef>
              <a:spcAft>
                <a:spcPts val="0"/>
              </a:spcAft>
              <a:buClrTx/>
              <a:buSzTx/>
              <a:buFontTx/>
              <a:buChar char="-"/>
              <a:tabLst/>
              <a:defRPr/>
            </a:pPr>
            <a:r>
              <a:rPr kumimoji="0" lang="fr-CH" sz="1400" b="0" i="0" u="none" strike="noStrike" kern="1200" cap="none" spc="0" normalizeH="0" baseline="0" noProof="0" dirty="0">
                <a:ln>
                  <a:noFill/>
                </a:ln>
                <a:solidFill>
                  <a:sysClr val="windowText" lastClr="000000"/>
                </a:solidFill>
                <a:effectLst/>
                <a:uLnTx/>
                <a:uFillTx/>
                <a:latin typeface="Aptos" panose="02110004020202020204"/>
                <a:ea typeface="+mn-ea"/>
                <a:cs typeface="+mn-cs"/>
              </a:rPr>
              <a:t>AG culturel offert aux 18 ans</a:t>
            </a:r>
            <a:endParaRPr kumimoji="0" lang="fr-CH" sz="1600" b="0" i="0" u="none" strike="noStrike" kern="1200" cap="none" spc="0" normalizeH="0" baseline="0" noProof="0" dirty="0">
              <a:ln>
                <a:noFill/>
              </a:ln>
              <a:solidFill>
                <a:sysClr val="windowText" lastClr="000000"/>
              </a:solidFill>
              <a:effectLst/>
              <a:uLnTx/>
              <a:uFillTx/>
              <a:latin typeface="Aptos" panose="02110004020202020204"/>
              <a:ea typeface="+mn-ea"/>
              <a:cs typeface="+mn-cs"/>
            </a:endParaRPr>
          </a:p>
        </p:txBody>
      </p:sp>
      <p:sp>
        <p:nvSpPr>
          <p:cNvPr id="7" name="Rectangle : coins arrondis 6">
            <a:extLst>
              <a:ext uri="{FF2B5EF4-FFF2-40B4-BE49-F238E27FC236}">
                <a16:creationId xmlns:a16="http://schemas.microsoft.com/office/drawing/2014/main" id="{9194B26B-9D79-EF7E-4942-2FAF92835161}"/>
              </a:ext>
            </a:extLst>
          </p:cNvPr>
          <p:cNvSpPr/>
          <p:nvPr/>
        </p:nvSpPr>
        <p:spPr>
          <a:xfrm>
            <a:off x="1965478" y="701138"/>
            <a:ext cx="5689207" cy="1799709"/>
          </a:xfrm>
          <a:prstGeom prst="roundRect">
            <a:avLst/>
          </a:prstGeom>
          <a:solidFill>
            <a:schemeClr val="accent6">
              <a:lumMod val="60000"/>
              <a:lumOff val="4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r-CH" sz="2400" b="1" i="0" u="none" strike="noStrike" kern="1200" cap="none" spc="0" normalizeH="0" baseline="0" noProof="0" dirty="0">
                <a:ln>
                  <a:noFill/>
                </a:ln>
                <a:solidFill>
                  <a:sysClr val="windowText" lastClr="000000"/>
                </a:solidFill>
                <a:effectLst/>
                <a:uLnTx/>
                <a:uFillTx/>
                <a:latin typeface="Aptos" panose="02110004020202020204"/>
                <a:ea typeface="+mn-ea"/>
                <a:cs typeface="+mn-cs"/>
              </a:rPr>
              <a:t>Module  2 – encouragement avancé des activités culturelles</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fr-CH" sz="2000" b="0" i="0" u="none" strike="noStrike" kern="1200" cap="none" spc="0" normalizeH="0" baseline="0" noProof="0" dirty="0">
                <a:ln>
                  <a:noFill/>
                </a:ln>
                <a:solidFill>
                  <a:sysClr val="windowText" lastClr="000000"/>
                </a:solidFill>
                <a:effectLst/>
                <a:uLnTx/>
                <a:uFillTx/>
                <a:latin typeface="Aptos" panose="02110004020202020204"/>
                <a:ea typeface="+mn-ea"/>
                <a:cs typeface="+mn-cs"/>
              </a:rPr>
              <a:t>Contribution : max. Fr. 25.-/hab.</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fr-CH" sz="1400" b="0" i="0" u="sng" strike="noStrike" kern="1200" cap="none" spc="0" normalizeH="0" baseline="0" noProof="0" dirty="0">
                <a:ln>
                  <a:noFill/>
                </a:ln>
                <a:solidFill>
                  <a:sysClr val="windowText" lastClr="000000"/>
                </a:solidFill>
                <a:effectLst/>
                <a:uLnTx/>
                <a:uFillTx/>
                <a:latin typeface="Aptos" panose="02110004020202020204"/>
                <a:ea typeface="+mn-ea"/>
                <a:cs typeface="+mn-cs"/>
              </a:rPr>
              <a:t>Prestations :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fr-CH" sz="1400" b="0" i="0" u="none" strike="noStrike" kern="1200" cap="none" spc="0" normalizeH="0" baseline="0" noProof="0" dirty="0">
                <a:ln>
                  <a:noFill/>
                </a:ln>
                <a:solidFill>
                  <a:sysClr val="windowText" lastClr="000000"/>
                </a:solidFill>
                <a:effectLst/>
                <a:uLnTx/>
                <a:uFillTx/>
                <a:latin typeface="Aptos" panose="02110004020202020204"/>
                <a:ea typeface="+mn-ea"/>
                <a:cs typeface="+mn-cs"/>
              </a:rPr>
              <a:t>- Prix préférentiel sur les abonnements </a:t>
            </a:r>
            <a:br>
              <a:rPr kumimoji="0" lang="fr-CH" sz="1400" b="0" i="0" u="none" strike="noStrike" kern="1200" cap="none" spc="0" normalizeH="0" baseline="0" noProof="0" dirty="0">
                <a:ln>
                  <a:noFill/>
                </a:ln>
                <a:solidFill>
                  <a:sysClr val="windowText" lastClr="000000"/>
                </a:solidFill>
                <a:effectLst/>
                <a:uLnTx/>
                <a:uFillTx/>
                <a:latin typeface="Aptos" panose="02110004020202020204"/>
                <a:ea typeface="+mn-ea"/>
                <a:cs typeface="+mn-cs"/>
              </a:rPr>
            </a:br>
            <a:r>
              <a:rPr kumimoji="0" lang="fr-CH" sz="1400" b="0" i="0" u="none" strike="noStrike" kern="1200" cap="none" spc="0" normalizeH="0" baseline="0" noProof="0" dirty="0">
                <a:ln>
                  <a:noFill/>
                </a:ln>
                <a:solidFill>
                  <a:sysClr val="windowText" lastClr="000000"/>
                </a:solidFill>
                <a:effectLst/>
                <a:uLnTx/>
                <a:uFillTx/>
                <a:latin typeface="Aptos" panose="02110004020202020204"/>
                <a:ea typeface="+mn-ea"/>
                <a:cs typeface="+mn-cs"/>
              </a:rPr>
              <a:t>à Equilibre et </a:t>
            </a:r>
            <a:r>
              <a:rPr kumimoji="0" lang="fr-CH" sz="1400" b="0" i="0" u="none" strike="noStrike" kern="1200" cap="none" spc="0" normalizeH="0" baseline="0" noProof="0" dirty="0" err="1">
                <a:ln>
                  <a:noFill/>
                </a:ln>
                <a:solidFill>
                  <a:sysClr val="windowText" lastClr="000000"/>
                </a:solidFill>
                <a:effectLst/>
                <a:uLnTx/>
                <a:uFillTx/>
                <a:latin typeface="Aptos" panose="02110004020202020204"/>
                <a:ea typeface="+mn-ea"/>
                <a:cs typeface="+mn-cs"/>
              </a:rPr>
              <a:t>Nuithonie</a:t>
            </a:r>
            <a:endParaRPr kumimoji="0" lang="fr-CH" sz="1400" b="0" i="0" u="none" strike="noStrike" kern="1200" cap="none" spc="0" normalizeH="0" baseline="0" noProof="0" dirty="0">
              <a:ln>
                <a:noFill/>
              </a:ln>
              <a:solidFill>
                <a:sysClr val="windowText" lastClr="000000"/>
              </a:solidFill>
              <a:effectLst/>
              <a:uLnTx/>
              <a:uFillTx/>
              <a:latin typeface="Aptos" panose="02110004020202020204"/>
              <a:ea typeface="+mn-ea"/>
              <a:cs typeface="+mn-cs"/>
            </a:endParaRPr>
          </a:p>
        </p:txBody>
      </p:sp>
      <p:sp>
        <p:nvSpPr>
          <p:cNvPr id="8" name="Rectangle : coins arrondis 7">
            <a:extLst>
              <a:ext uri="{FF2B5EF4-FFF2-40B4-BE49-F238E27FC236}">
                <a16:creationId xmlns:a16="http://schemas.microsoft.com/office/drawing/2014/main" id="{6DD2ED18-BF63-D8DD-BA14-A52E5587D4D1}"/>
              </a:ext>
            </a:extLst>
          </p:cNvPr>
          <p:cNvSpPr/>
          <p:nvPr/>
        </p:nvSpPr>
        <p:spPr>
          <a:xfrm>
            <a:off x="7843616" y="798172"/>
            <a:ext cx="3177282" cy="3858458"/>
          </a:xfrm>
          <a:prstGeom prst="roundRect">
            <a:avLst/>
          </a:prstGeom>
          <a:solidFill>
            <a:schemeClr val="accent4">
              <a:lumMod val="40000"/>
              <a:lumOff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r-CH" sz="2400" b="1" i="0" u="none" strike="noStrike" kern="1200" cap="none" spc="0" normalizeH="0" baseline="0" noProof="0" dirty="0">
                <a:ln>
                  <a:noFill/>
                </a:ln>
                <a:solidFill>
                  <a:sysClr val="windowText" lastClr="000000"/>
                </a:solidFill>
                <a:effectLst/>
                <a:uLnTx/>
                <a:uFillTx/>
                <a:latin typeface="Aptos" panose="02110004020202020204"/>
                <a:ea typeface="+mn-ea"/>
                <a:cs typeface="+mn-cs"/>
              </a:rPr>
              <a:t>Module  3 – soutien aux infrastructures culturelles</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fr-CH" sz="2000" b="0" i="0" u="none" strike="noStrike" kern="1200" cap="none" spc="0" normalizeH="0" baseline="0" noProof="0" dirty="0">
                <a:ln>
                  <a:noFill/>
                </a:ln>
                <a:solidFill>
                  <a:sysClr val="windowText" lastClr="000000"/>
                </a:solidFill>
                <a:effectLst/>
                <a:uLnTx/>
                <a:uFillTx/>
                <a:latin typeface="Aptos" panose="02110004020202020204"/>
                <a:ea typeface="+mn-ea"/>
                <a:cs typeface="+mn-cs"/>
              </a:rPr>
              <a:t>Contribution : max. Fr. 10.-/hab.</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fr-CH" sz="1800" b="0" i="0" u="none" strike="noStrike" kern="1200" cap="none" spc="0" normalizeH="0" baseline="0" noProof="0" dirty="0">
              <a:ln>
                <a:noFill/>
              </a:ln>
              <a:solidFill>
                <a:sysClr val="windowText" lastClr="000000"/>
              </a:solidFill>
              <a:effectLst/>
              <a:uLnTx/>
              <a:uFillTx/>
              <a:latin typeface="Aptos" panose="0211000402020202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fr-CH" sz="1400" b="0" i="0" u="sng" strike="noStrike" kern="1200" cap="none" spc="0" normalizeH="0" baseline="0" noProof="0" dirty="0">
                <a:ln>
                  <a:noFill/>
                </a:ln>
                <a:solidFill>
                  <a:sysClr val="windowText" lastClr="000000"/>
                </a:solidFill>
                <a:effectLst/>
                <a:uLnTx/>
                <a:uFillTx/>
                <a:latin typeface="Aptos" panose="02110004020202020204"/>
                <a:ea typeface="+mn-ea"/>
                <a:cs typeface="+mn-cs"/>
              </a:rPr>
              <a:t>Prestations : </a:t>
            </a:r>
          </a:p>
          <a:p>
            <a:pPr marL="285750" marR="0" lvl="0" indent="-285750" algn="l" defTabSz="914400" rtl="0" eaLnBrk="1" fontAlgn="auto" latinLnBrk="0" hangingPunct="1">
              <a:lnSpc>
                <a:spcPct val="100000"/>
              </a:lnSpc>
              <a:spcBef>
                <a:spcPts val="0"/>
              </a:spcBef>
              <a:spcAft>
                <a:spcPts val="0"/>
              </a:spcAft>
              <a:buClrTx/>
              <a:buSzTx/>
              <a:buFontTx/>
              <a:buChar char="-"/>
              <a:tabLst/>
              <a:defRPr/>
            </a:pPr>
            <a:r>
              <a:rPr kumimoji="0" lang="fr-CH" sz="1400" b="0" i="0" u="none" strike="noStrike" kern="1200" cap="none" spc="0" normalizeH="0" baseline="0" noProof="0" dirty="0">
                <a:ln>
                  <a:noFill/>
                </a:ln>
                <a:solidFill>
                  <a:sysClr val="windowText" lastClr="000000"/>
                </a:solidFill>
                <a:effectLst/>
                <a:uLnTx/>
                <a:uFillTx/>
                <a:latin typeface="Aptos" panose="02110004020202020204"/>
                <a:ea typeface="+mn-ea"/>
                <a:cs typeface="+mn-cs"/>
              </a:rPr>
              <a:t>Subventions aux  infrastructures et équipements culturels régionaux</a:t>
            </a:r>
            <a:endParaRPr kumimoji="0" lang="fr-CH" sz="1600" b="0" i="0" u="none" strike="noStrike" kern="1200" cap="none" spc="0" normalizeH="0" baseline="0" noProof="0" dirty="0">
              <a:ln>
                <a:noFill/>
              </a:ln>
              <a:solidFill>
                <a:sysClr val="windowText" lastClr="000000"/>
              </a:solidFill>
              <a:effectLst/>
              <a:uLnTx/>
              <a:uFillTx/>
              <a:latin typeface="Aptos" panose="02110004020202020204"/>
              <a:ea typeface="+mn-ea"/>
              <a:cs typeface="+mn-cs"/>
            </a:endParaRPr>
          </a:p>
        </p:txBody>
      </p:sp>
      <p:cxnSp>
        <p:nvCxnSpPr>
          <p:cNvPr id="11" name="Connecteur droit avec flèche 10">
            <a:extLst>
              <a:ext uri="{FF2B5EF4-FFF2-40B4-BE49-F238E27FC236}">
                <a16:creationId xmlns:a16="http://schemas.microsoft.com/office/drawing/2014/main" id="{D3EC8C75-D6E3-C347-1402-464278CE9FD2}"/>
              </a:ext>
            </a:extLst>
          </p:cNvPr>
          <p:cNvCxnSpPr>
            <a:cxnSpLocks/>
          </p:cNvCxnSpPr>
          <p:nvPr/>
        </p:nvCxnSpPr>
        <p:spPr>
          <a:xfrm flipV="1">
            <a:off x="9432257" y="4656630"/>
            <a:ext cx="0" cy="241935"/>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sp>
        <p:nvSpPr>
          <p:cNvPr id="20" name="Rectangle 19">
            <a:extLst>
              <a:ext uri="{FF2B5EF4-FFF2-40B4-BE49-F238E27FC236}">
                <a16:creationId xmlns:a16="http://schemas.microsoft.com/office/drawing/2014/main" id="{92C8695B-8E5F-4737-B94E-5156D39E27A3}"/>
              </a:ext>
            </a:extLst>
          </p:cNvPr>
          <p:cNvSpPr/>
          <p:nvPr/>
        </p:nvSpPr>
        <p:spPr>
          <a:xfrm rot="16200000">
            <a:off x="260898" y="5441287"/>
            <a:ext cx="1813036" cy="587127"/>
          </a:xfrm>
          <a:prstGeom prst="rect">
            <a:avLst/>
          </a:prstGeom>
          <a:solidFill>
            <a:schemeClr val="accent2">
              <a:lumMod val="60000"/>
              <a:lumOff val="4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r-CH" sz="2000" b="0" i="0" u="none" strike="noStrike" kern="1200" cap="none" spc="0" normalizeH="0" baseline="0" noProof="0" dirty="0">
                <a:ln>
                  <a:noFill/>
                </a:ln>
                <a:solidFill>
                  <a:sysClr val="windowText" lastClr="000000"/>
                </a:solidFill>
                <a:effectLst/>
                <a:uLnTx/>
                <a:uFillTx/>
                <a:latin typeface="Aptos" panose="02110004020202020204"/>
                <a:ea typeface="+mn-ea"/>
                <a:cs typeface="+mn-cs"/>
              </a:rPr>
              <a:t>Socle de base</a:t>
            </a:r>
          </a:p>
        </p:txBody>
      </p:sp>
      <p:sp>
        <p:nvSpPr>
          <p:cNvPr id="21" name="Rectangle 20">
            <a:extLst>
              <a:ext uri="{FF2B5EF4-FFF2-40B4-BE49-F238E27FC236}">
                <a16:creationId xmlns:a16="http://schemas.microsoft.com/office/drawing/2014/main" id="{D6FAC2F4-B6F8-905E-A800-9AA793DD5080}"/>
              </a:ext>
            </a:extLst>
          </p:cNvPr>
          <p:cNvSpPr/>
          <p:nvPr/>
        </p:nvSpPr>
        <p:spPr>
          <a:xfrm rot="16200000">
            <a:off x="-640846" y="2418457"/>
            <a:ext cx="3616524" cy="587127"/>
          </a:xfrm>
          <a:prstGeom prst="rect">
            <a:avLst/>
          </a:prstGeom>
          <a:solidFill>
            <a:schemeClr val="accent2">
              <a:lumMod val="60000"/>
              <a:lumOff val="4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r-CH" sz="2000" b="0" i="0" u="none" strike="noStrike" kern="1200" cap="none" spc="0" normalizeH="0" baseline="0" noProof="0" dirty="0">
                <a:ln>
                  <a:noFill/>
                </a:ln>
                <a:solidFill>
                  <a:sysClr val="windowText" lastClr="000000"/>
                </a:solidFill>
                <a:effectLst/>
                <a:uLnTx/>
                <a:uFillTx/>
                <a:latin typeface="Aptos" panose="02110004020202020204"/>
                <a:ea typeface="+mn-ea"/>
                <a:cs typeface="+mn-cs"/>
              </a:rPr>
              <a:t>Modules «à la carte»</a:t>
            </a:r>
          </a:p>
        </p:txBody>
      </p:sp>
      <p:cxnSp>
        <p:nvCxnSpPr>
          <p:cNvPr id="35" name="Connecteur droit avec flèche 34">
            <a:extLst>
              <a:ext uri="{FF2B5EF4-FFF2-40B4-BE49-F238E27FC236}">
                <a16:creationId xmlns:a16="http://schemas.microsoft.com/office/drawing/2014/main" id="{54E364B1-A49D-E58A-9943-CB9D7CE092EC}"/>
              </a:ext>
            </a:extLst>
          </p:cNvPr>
          <p:cNvCxnSpPr>
            <a:cxnSpLocks/>
          </p:cNvCxnSpPr>
          <p:nvPr/>
        </p:nvCxnSpPr>
        <p:spPr>
          <a:xfrm flipV="1">
            <a:off x="4810082" y="4653032"/>
            <a:ext cx="0" cy="245533"/>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cxnSp>
        <p:nvCxnSpPr>
          <p:cNvPr id="37" name="Connecteur droit avec flèche 36">
            <a:extLst>
              <a:ext uri="{FF2B5EF4-FFF2-40B4-BE49-F238E27FC236}">
                <a16:creationId xmlns:a16="http://schemas.microsoft.com/office/drawing/2014/main" id="{E3AA94FE-7878-23D1-85DC-1F92238E4068}"/>
              </a:ext>
            </a:extLst>
          </p:cNvPr>
          <p:cNvCxnSpPr>
            <a:cxnSpLocks/>
            <a:endCxn id="7" idx="2"/>
          </p:cNvCxnSpPr>
          <p:nvPr/>
        </p:nvCxnSpPr>
        <p:spPr>
          <a:xfrm flipV="1">
            <a:off x="4810082" y="2500847"/>
            <a:ext cx="0" cy="211173"/>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sp>
        <p:nvSpPr>
          <p:cNvPr id="12" name="ZoneTexte 11">
            <a:extLst>
              <a:ext uri="{FF2B5EF4-FFF2-40B4-BE49-F238E27FC236}">
                <a16:creationId xmlns:a16="http://schemas.microsoft.com/office/drawing/2014/main" id="{0C16103F-26D1-83D0-3A38-65894DF2BD0F}"/>
              </a:ext>
            </a:extLst>
          </p:cNvPr>
          <p:cNvSpPr txBox="1"/>
          <p:nvPr/>
        </p:nvSpPr>
        <p:spPr>
          <a:xfrm>
            <a:off x="703528" y="188116"/>
            <a:ext cx="5420412" cy="461665"/>
          </a:xfrm>
          <a:prstGeom prst="rect">
            <a:avLst/>
          </a:prstGeom>
          <a:noFill/>
        </p:spPr>
        <p:txBody>
          <a:bodyPr wrap="square" rtlCol="0">
            <a:spAutoFit/>
          </a:bodyPr>
          <a:lstStyle/>
          <a:p>
            <a:r>
              <a:rPr lang="fr-CH" sz="2400" b="1" dirty="0"/>
              <a:t>ARCIA – REGION CULTURELLE</a:t>
            </a:r>
          </a:p>
        </p:txBody>
      </p:sp>
    </p:spTree>
    <p:extLst>
      <p:ext uri="{BB962C8B-B14F-4D97-AF65-F5344CB8AC3E}">
        <p14:creationId xmlns:p14="http://schemas.microsoft.com/office/powerpoint/2010/main" val="149171865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BF3B248-5452-1191-2575-00BB81CC8A24}"/>
              </a:ext>
            </a:extLst>
          </p:cNvPr>
          <p:cNvSpPr>
            <a:spLocks noGrp="1"/>
          </p:cNvSpPr>
          <p:nvPr>
            <p:ph type="title"/>
          </p:nvPr>
        </p:nvSpPr>
        <p:spPr/>
        <p:txBody>
          <a:bodyPr/>
          <a:lstStyle/>
          <a:p>
            <a:r>
              <a:rPr lang="fr-FR" dirty="0"/>
              <a:t>Les organes de l’association</a:t>
            </a:r>
            <a:endParaRPr lang="fr-CH" dirty="0"/>
          </a:p>
        </p:txBody>
      </p:sp>
      <p:sp>
        <p:nvSpPr>
          <p:cNvPr id="3" name="Espace réservé du contenu 2">
            <a:extLst>
              <a:ext uri="{FF2B5EF4-FFF2-40B4-BE49-F238E27FC236}">
                <a16:creationId xmlns:a16="http://schemas.microsoft.com/office/drawing/2014/main" id="{01AEE168-6090-3375-ED91-1B5763225A2E}"/>
              </a:ext>
            </a:extLst>
          </p:cNvPr>
          <p:cNvSpPr>
            <a:spLocks noGrp="1"/>
          </p:cNvSpPr>
          <p:nvPr>
            <p:ph idx="1"/>
          </p:nvPr>
        </p:nvSpPr>
        <p:spPr>
          <a:xfrm>
            <a:off x="838200" y="1463675"/>
            <a:ext cx="10515600" cy="5137150"/>
          </a:xfrm>
        </p:spPr>
        <p:txBody>
          <a:bodyPr>
            <a:normAutofit/>
          </a:bodyPr>
          <a:lstStyle/>
          <a:p>
            <a:r>
              <a:rPr lang="fr-FR" u="sng" dirty="0"/>
              <a:t>Comité de direction : </a:t>
            </a:r>
          </a:p>
          <a:p>
            <a:pPr lvl="1"/>
            <a:r>
              <a:rPr lang="fr-FR" dirty="0"/>
              <a:t>9 à 11 membres</a:t>
            </a:r>
          </a:p>
          <a:p>
            <a:pPr lvl="1"/>
            <a:r>
              <a:rPr lang="fr-FR" dirty="0" err="1"/>
              <a:t>Un-e</a:t>
            </a:r>
            <a:r>
              <a:rPr lang="fr-FR" dirty="0"/>
              <a:t> </a:t>
            </a:r>
            <a:r>
              <a:rPr lang="fr-FR" dirty="0" err="1"/>
              <a:t>représentant-e</a:t>
            </a:r>
            <a:r>
              <a:rPr lang="fr-FR" dirty="0"/>
              <a:t> de droit pour les communes souscrivant l’ensemble des modules</a:t>
            </a:r>
          </a:p>
          <a:p>
            <a:r>
              <a:rPr lang="fr-FR" u="sng" dirty="0"/>
              <a:t>Assemblée des délégué-e-s</a:t>
            </a:r>
          </a:p>
          <a:p>
            <a:pPr lvl="1"/>
            <a:r>
              <a:rPr lang="fr-FR" dirty="0"/>
              <a:t>1 voix de base</a:t>
            </a:r>
          </a:p>
          <a:p>
            <a:pPr lvl="1"/>
            <a:r>
              <a:rPr lang="fr-FR" dirty="0"/>
              <a:t>1 voix par tranche additionnelle entamée de 2’000 habitants</a:t>
            </a:r>
          </a:p>
          <a:p>
            <a:pPr lvl="1"/>
            <a:r>
              <a:rPr lang="fr-FR" dirty="0"/>
              <a:t>Un nombre définit de voix supplémentaires par module souscrit</a:t>
            </a:r>
          </a:p>
          <a:p>
            <a:r>
              <a:rPr lang="fr-FR" u="sng" dirty="0"/>
              <a:t>Présidence</a:t>
            </a:r>
          </a:p>
          <a:p>
            <a:pPr lvl="1"/>
            <a:r>
              <a:rPr lang="fr-FR" dirty="0"/>
              <a:t>En principe : l’AD désigne la présidence parmi les membres du Comité</a:t>
            </a:r>
          </a:p>
          <a:p>
            <a:pPr lvl="1"/>
            <a:r>
              <a:rPr lang="fr-FR" dirty="0"/>
              <a:t>Une personne tierce (hors conseils communaux) peut être désignée et siège avec voix consultative</a:t>
            </a:r>
          </a:p>
        </p:txBody>
      </p:sp>
    </p:spTree>
    <p:extLst>
      <p:ext uri="{BB962C8B-B14F-4D97-AF65-F5344CB8AC3E}">
        <p14:creationId xmlns:p14="http://schemas.microsoft.com/office/powerpoint/2010/main" val="424194949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42D14F4-3C15-62DC-F4B5-0E33E8994685}"/>
              </a:ext>
            </a:extLst>
          </p:cNvPr>
          <p:cNvSpPr>
            <a:spLocks noGrp="1"/>
          </p:cNvSpPr>
          <p:nvPr>
            <p:ph type="title"/>
          </p:nvPr>
        </p:nvSpPr>
        <p:spPr/>
        <p:txBody>
          <a:bodyPr/>
          <a:lstStyle/>
          <a:p>
            <a:r>
              <a:rPr lang="fr-FR" dirty="0"/>
              <a:t>Assemblée des délégué-e-s : exemples</a:t>
            </a:r>
            <a:endParaRPr lang="fr-CH" dirty="0"/>
          </a:p>
        </p:txBody>
      </p:sp>
      <p:sp>
        <p:nvSpPr>
          <p:cNvPr id="3" name="Espace réservé du contenu 2">
            <a:extLst>
              <a:ext uri="{FF2B5EF4-FFF2-40B4-BE49-F238E27FC236}">
                <a16:creationId xmlns:a16="http://schemas.microsoft.com/office/drawing/2014/main" id="{F905C6D4-7892-BEB0-6762-A7533362D6FF}"/>
              </a:ext>
            </a:extLst>
          </p:cNvPr>
          <p:cNvSpPr>
            <a:spLocks noGrp="1"/>
          </p:cNvSpPr>
          <p:nvPr>
            <p:ph idx="1"/>
          </p:nvPr>
        </p:nvSpPr>
        <p:spPr>
          <a:xfrm>
            <a:off x="838200" y="1416845"/>
            <a:ext cx="10515600" cy="974724"/>
          </a:xfrm>
        </p:spPr>
        <p:txBody>
          <a:bodyPr>
            <a:normAutofit fontScale="47500" lnSpcReduction="20000"/>
          </a:bodyPr>
          <a:lstStyle/>
          <a:p>
            <a:pPr lvl="0">
              <a:lnSpc>
                <a:spcPct val="120000"/>
              </a:lnSpc>
              <a:spcBef>
                <a:spcPts val="0"/>
              </a:spcBef>
            </a:pPr>
            <a:r>
              <a:rPr lang="fr-CH" sz="3800" dirty="0"/>
              <a:t>La commune X de 3'500 habitant-e-s souscrit le module 1 encouragement des activités culturelles ;</a:t>
            </a:r>
          </a:p>
          <a:p>
            <a:pPr lvl="0">
              <a:lnSpc>
                <a:spcPct val="120000"/>
              </a:lnSpc>
              <a:spcBef>
                <a:spcPts val="0"/>
              </a:spcBef>
            </a:pPr>
            <a:r>
              <a:rPr lang="fr-CH" sz="3800" dirty="0"/>
              <a:t>La commune Y de 9’000 habitant-e-s devient membre et souscrit uniquement le palier de base ;</a:t>
            </a:r>
          </a:p>
        </p:txBody>
      </p:sp>
      <p:graphicFrame>
        <p:nvGraphicFramePr>
          <p:cNvPr id="4" name="Tableau 3">
            <a:extLst>
              <a:ext uri="{FF2B5EF4-FFF2-40B4-BE49-F238E27FC236}">
                <a16:creationId xmlns:a16="http://schemas.microsoft.com/office/drawing/2014/main" id="{FCCAB06A-9537-BBD0-D84F-1AD619FA1DF3}"/>
              </a:ext>
            </a:extLst>
          </p:cNvPr>
          <p:cNvGraphicFramePr>
            <a:graphicFrameLocks noGrp="1"/>
          </p:cNvGraphicFramePr>
          <p:nvPr>
            <p:extLst>
              <p:ext uri="{D42A27DB-BD31-4B8C-83A1-F6EECF244321}">
                <p14:modId xmlns:p14="http://schemas.microsoft.com/office/powerpoint/2010/main" val="440970162"/>
              </p:ext>
            </p:extLst>
          </p:nvPr>
        </p:nvGraphicFramePr>
        <p:xfrm>
          <a:off x="1360968" y="2391569"/>
          <a:ext cx="9049857" cy="3736270"/>
        </p:xfrm>
        <a:graphic>
          <a:graphicData uri="http://schemas.openxmlformats.org/drawingml/2006/table">
            <a:tbl>
              <a:tblPr firstRow="1" firstCol="1" bandRow="1">
                <a:tableStyleId>{5C22544A-7EE6-4342-B048-85BDC9FD1C3A}</a:tableStyleId>
              </a:tblPr>
              <a:tblGrid>
                <a:gridCol w="2866469">
                  <a:extLst>
                    <a:ext uri="{9D8B030D-6E8A-4147-A177-3AD203B41FA5}">
                      <a16:colId xmlns:a16="http://schemas.microsoft.com/office/drawing/2014/main" val="190637988"/>
                    </a:ext>
                  </a:extLst>
                </a:gridCol>
                <a:gridCol w="1578150">
                  <a:extLst>
                    <a:ext uri="{9D8B030D-6E8A-4147-A177-3AD203B41FA5}">
                      <a16:colId xmlns:a16="http://schemas.microsoft.com/office/drawing/2014/main" val="2650660523"/>
                    </a:ext>
                  </a:extLst>
                </a:gridCol>
                <a:gridCol w="1377111">
                  <a:extLst>
                    <a:ext uri="{9D8B030D-6E8A-4147-A177-3AD203B41FA5}">
                      <a16:colId xmlns:a16="http://schemas.microsoft.com/office/drawing/2014/main" val="3128359388"/>
                    </a:ext>
                  </a:extLst>
                </a:gridCol>
                <a:gridCol w="1387163">
                  <a:extLst>
                    <a:ext uri="{9D8B030D-6E8A-4147-A177-3AD203B41FA5}">
                      <a16:colId xmlns:a16="http://schemas.microsoft.com/office/drawing/2014/main" val="1926175003"/>
                    </a:ext>
                  </a:extLst>
                </a:gridCol>
                <a:gridCol w="1840964">
                  <a:extLst>
                    <a:ext uri="{9D8B030D-6E8A-4147-A177-3AD203B41FA5}">
                      <a16:colId xmlns:a16="http://schemas.microsoft.com/office/drawing/2014/main" val="1458895839"/>
                    </a:ext>
                  </a:extLst>
                </a:gridCol>
              </a:tblGrid>
              <a:tr h="774385">
                <a:tc>
                  <a:txBody>
                    <a:bodyPr/>
                    <a:lstStyle/>
                    <a:p>
                      <a:pPr algn="l">
                        <a:lnSpc>
                          <a:spcPct val="100000"/>
                        </a:lnSpc>
                        <a:spcAft>
                          <a:spcPts val="800"/>
                        </a:spcAft>
                        <a:buNone/>
                      </a:pPr>
                      <a:r>
                        <a:rPr lang="fr-CH" sz="1600" kern="100" dirty="0">
                          <a:solidFill>
                            <a:sysClr val="windowText" lastClr="000000"/>
                          </a:solidFill>
                          <a:effectLst/>
                        </a:rPr>
                        <a:t> </a:t>
                      </a:r>
                      <a:endParaRPr lang="fr-CH" sz="1600" kern="100" dirty="0">
                        <a:solidFill>
                          <a:sysClr val="windowText" lastClr="000000"/>
                        </a:solidFill>
                        <a:effectLst/>
                        <a:latin typeface="Arial" panose="020B0604020202020204" pitchFamily="34" charset="0"/>
                        <a:ea typeface="Aptos" panose="020B0004020202020204" pitchFamily="34" charset="0"/>
                        <a:cs typeface="Arial" panose="020B0604020202020204" pitchFamily="34" charset="0"/>
                      </a:endParaRPr>
                    </a:p>
                  </a:txBody>
                  <a:tcPr marL="68580" marR="68580" marT="0" marB="0">
                    <a:solidFill>
                      <a:schemeClr val="tx2">
                        <a:lumMod val="25000"/>
                        <a:lumOff val="75000"/>
                      </a:schemeClr>
                    </a:solidFill>
                  </a:tcPr>
                </a:tc>
                <a:tc>
                  <a:txBody>
                    <a:bodyPr/>
                    <a:lstStyle/>
                    <a:p>
                      <a:pPr algn="l">
                        <a:lnSpc>
                          <a:spcPct val="100000"/>
                        </a:lnSpc>
                        <a:spcAft>
                          <a:spcPts val="800"/>
                        </a:spcAft>
                        <a:buNone/>
                      </a:pPr>
                      <a:r>
                        <a:rPr lang="fr-CH" sz="1600" b="0" kern="100" dirty="0">
                          <a:solidFill>
                            <a:sysClr val="windowText" lastClr="000000"/>
                          </a:solidFill>
                          <a:effectLst/>
                        </a:rPr>
                        <a:t>Voix possibles</a:t>
                      </a:r>
                      <a:endParaRPr lang="fr-CH" sz="1600" b="0" kern="100" dirty="0">
                        <a:solidFill>
                          <a:sysClr val="windowText" lastClr="000000"/>
                        </a:solidFill>
                        <a:effectLst/>
                        <a:latin typeface="Arial" panose="020B0604020202020204" pitchFamily="34" charset="0"/>
                        <a:ea typeface="Aptos" panose="020B0004020202020204" pitchFamily="34" charset="0"/>
                        <a:cs typeface="Arial" panose="020B0604020202020204" pitchFamily="34" charset="0"/>
                      </a:endParaRPr>
                    </a:p>
                  </a:txBody>
                  <a:tcPr marL="68580" marR="68580" marT="0" marB="0">
                    <a:solidFill>
                      <a:schemeClr val="tx2">
                        <a:lumMod val="25000"/>
                        <a:lumOff val="75000"/>
                      </a:schemeClr>
                    </a:solidFill>
                  </a:tcPr>
                </a:tc>
                <a:tc>
                  <a:txBody>
                    <a:bodyPr/>
                    <a:lstStyle/>
                    <a:p>
                      <a:pPr algn="l">
                        <a:lnSpc>
                          <a:spcPct val="100000"/>
                        </a:lnSpc>
                        <a:spcAft>
                          <a:spcPts val="800"/>
                        </a:spcAft>
                        <a:buNone/>
                      </a:pPr>
                      <a:r>
                        <a:rPr lang="fr-CH" sz="1600" b="0" kern="100" dirty="0">
                          <a:solidFill>
                            <a:sysClr val="windowText" lastClr="000000"/>
                          </a:solidFill>
                          <a:effectLst/>
                        </a:rPr>
                        <a:t>Voix pour la </a:t>
                      </a:r>
                      <a:r>
                        <a:rPr lang="fr-CH" sz="1600" b="0" kern="100" dirty="0">
                          <a:solidFill>
                            <a:sysClr val="windowText" lastClr="000000"/>
                          </a:solidFill>
                          <a:effectLst/>
                          <a:latin typeface="+mn-lt"/>
                          <a:ea typeface="+mn-ea"/>
                          <a:cs typeface="+mn-cs"/>
                        </a:rPr>
                        <a:t>commune X</a:t>
                      </a:r>
                    </a:p>
                  </a:txBody>
                  <a:tcPr marL="68580" marR="68580" marT="0" marB="0">
                    <a:solidFill>
                      <a:schemeClr val="tx2">
                        <a:lumMod val="25000"/>
                        <a:lumOff val="75000"/>
                      </a:schemeClr>
                    </a:solidFill>
                  </a:tcPr>
                </a:tc>
                <a:tc>
                  <a:txBody>
                    <a:bodyPr/>
                    <a:lstStyle/>
                    <a:p>
                      <a:pPr algn="l">
                        <a:lnSpc>
                          <a:spcPct val="100000"/>
                        </a:lnSpc>
                        <a:spcAft>
                          <a:spcPts val="800"/>
                        </a:spcAft>
                        <a:buNone/>
                      </a:pPr>
                      <a:r>
                        <a:rPr lang="fr-CH" sz="1600" b="0" kern="100" dirty="0">
                          <a:solidFill>
                            <a:sysClr val="windowText" lastClr="000000"/>
                          </a:solidFill>
                          <a:effectLst/>
                        </a:rPr>
                        <a:t>Voix pour la commune Y</a:t>
                      </a:r>
                    </a:p>
                    <a:p>
                      <a:pPr algn="l">
                        <a:lnSpc>
                          <a:spcPct val="100000"/>
                        </a:lnSpc>
                        <a:spcAft>
                          <a:spcPts val="800"/>
                        </a:spcAft>
                        <a:buNone/>
                      </a:pPr>
                      <a:endParaRPr lang="fr-CH" sz="1600" b="0" kern="100" dirty="0">
                        <a:solidFill>
                          <a:sysClr val="windowText" lastClr="000000"/>
                        </a:solidFill>
                        <a:effectLst/>
                        <a:latin typeface="Arial" panose="020B0604020202020204" pitchFamily="34" charset="0"/>
                        <a:ea typeface="Aptos" panose="020B0004020202020204" pitchFamily="34" charset="0"/>
                        <a:cs typeface="Arial" panose="020B0604020202020204" pitchFamily="34" charset="0"/>
                      </a:endParaRPr>
                    </a:p>
                  </a:txBody>
                  <a:tcPr marL="68580" marR="68580" marT="0" marB="0">
                    <a:solidFill>
                      <a:schemeClr val="tx2">
                        <a:lumMod val="25000"/>
                        <a:lumOff val="75000"/>
                      </a:schemeClr>
                    </a:solidFill>
                  </a:tcPr>
                </a:tc>
                <a:tc>
                  <a:txBody>
                    <a:bodyPr/>
                    <a:lstStyle/>
                    <a:p>
                      <a:pPr algn="l">
                        <a:lnSpc>
                          <a:spcPct val="100000"/>
                        </a:lnSpc>
                        <a:spcAft>
                          <a:spcPts val="800"/>
                        </a:spcAft>
                        <a:buNone/>
                      </a:pPr>
                      <a:r>
                        <a:rPr lang="fr-FR" sz="1600" b="0" kern="100" dirty="0">
                          <a:solidFill>
                            <a:schemeClr val="tx1"/>
                          </a:solidFill>
                          <a:effectLst/>
                          <a:highlight>
                            <a:srgbClr val="FFFF00"/>
                          </a:highlight>
                          <a:latin typeface="Arial" panose="020B0604020202020204" pitchFamily="34" charset="0"/>
                          <a:ea typeface="Aptos" panose="020B0004020202020204" pitchFamily="34" charset="0"/>
                          <a:cs typeface="Arial" panose="020B0604020202020204" pitchFamily="34" charset="0"/>
                        </a:rPr>
                        <a:t>Votre commune</a:t>
                      </a:r>
                      <a:endParaRPr lang="fr-CH" sz="1600" b="0" kern="100" dirty="0">
                        <a:solidFill>
                          <a:schemeClr val="tx1"/>
                        </a:solidFill>
                        <a:effectLst/>
                        <a:highlight>
                          <a:srgbClr val="FFFF00"/>
                        </a:highlight>
                        <a:latin typeface="Arial" panose="020B0604020202020204" pitchFamily="34" charset="0"/>
                        <a:ea typeface="Aptos" panose="020B0004020202020204" pitchFamily="34" charset="0"/>
                        <a:cs typeface="Arial" panose="020B0604020202020204" pitchFamily="34" charset="0"/>
                      </a:endParaRPr>
                    </a:p>
                  </a:txBody>
                  <a:tcPr marL="68580" marR="68580" marT="0" marB="0">
                    <a:solidFill>
                      <a:schemeClr val="accent2">
                        <a:lumMod val="60000"/>
                        <a:lumOff val="40000"/>
                      </a:schemeClr>
                    </a:solidFill>
                  </a:tcPr>
                </a:tc>
                <a:extLst>
                  <a:ext uri="{0D108BD9-81ED-4DB2-BD59-A6C34878D82A}">
                    <a16:rowId xmlns:a16="http://schemas.microsoft.com/office/drawing/2014/main" val="4108121176"/>
                  </a:ext>
                </a:extLst>
              </a:tr>
              <a:tr h="237605">
                <a:tc>
                  <a:txBody>
                    <a:bodyPr/>
                    <a:lstStyle/>
                    <a:p>
                      <a:pPr algn="just">
                        <a:lnSpc>
                          <a:spcPct val="100000"/>
                        </a:lnSpc>
                        <a:spcAft>
                          <a:spcPts val="800"/>
                        </a:spcAft>
                        <a:buNone/>
                      </a:pPr>
                      <a:r>
                        <a:rPr lang="fr-CH" sz="1600" b="0" kern="100" dirty="0">
                          <a:solidFill>
                            <a:sysClr val="windowText" lastClr="000000"/>
                          </a:solidFill>
                          <a:effectLst/>
                        </a:rPr>
                        <a:t>Nbr d’habitant-e-s</a:t>
                      </a:r>
                      <a:endParaRPr lang="fr-CH" sz="1600" b="0" kern="100" dirty="0">
                        <a:solidFill>
                          <a:sysClr val="windowText" lastClr="000000"/>
                        </a:solidFill>
                        <a:effectLst/>
                        <a:latin typeface="Arial" panose="020B0604020202020204" pitchFamily="34" charset="0"/>
                        <a:ea typeface="Aptos" panose="020B0004020202020204" pitchFamily="34" charset="0"/>
                        <a:cs typeface="Arial" panose="020B0604020202020204" pitchFamily="34" charset="0"/>
                      </a:endParaRPr>
                    </a:p>
                  </a:txBody>
                  <a:tcPr marL="68580" marR="68580" marT="0" marB="0">
                    <a:solidFill>
                      <a:schemeClr val="tx2">
                        <a:lumMod val="25000"/>
                        <a:lumOff val="75000"/>
                      </a:schemeClr>
                    </a:solidFill>
                  </a:tcPr>
                </a:tc>
                <a:tc>
                  <a:txBody>
                    <a:bodyPr/>
                    <a:lstStyle/>
                    <a:p>
                      <a:pPr algn="just">
                        <a:lnSpc>
                          <a:spcPct val="100000"/>
                        </a:lnSpc>
                        <a:spcAft>
                          <a:spcPts val="800"/>
                        </a:spcAft>
                        <a:buNone/>
                      </a:pPr>
                      <a:r>
                        <a:rPr lang="fr-CH" sz="1600" kern="100" dirty="0">
                          <a:effectLst/>
                        </a:rPr>
                        <a:t> </a:t>
                      </a:r>
                      <a:endParaRPr lang="fr-CH" sz="1600" kern="100" dirty="0">
                        <a:effectLst/>
                        <a:latin typeface="Arial" panose="020B0604020202020204" pitchFamily="34" charset="0"/>
                        <a:ea typeface="Aptos" panose="020B0004020202020204" pitchFamily="34" charset="0"/>
                        <a:cs typeface="Arial" panose="020B0604020202020204" pitchFamily="34" charset="0"/>
                      </a:endParaRPr>
                    </a:p>
                  </a:txBody>
                  <a:tcPr marL="68580" marR="68580" marT="0" marB="0"/>
                </a:tc>
                <a:tc>
                  <a:txBody>
                    <a:bodyPr/>
                    <a:lstStyle/>
                    <a:p>
                      <a:pPr algn="just">
                        <a:lnSpc>
                          <a:spcPct val="100000"/>
                        </a:lnSpc>
                        <a:spcAft>
                          <a:spcPts val="800"/>
                        </a:spcAft>
                        <a:buNone/>
                      </a:pPr>
                      <a:r>
                        <a:rPr lang="fr-CH" sz="1600" kern="100" dirty="0">
                          <a:effectLst/>
                        </a:rPr>
                        <a:t>3’500 hab.</a:t>
                      </a:r>
                      <a:endParaRPr lang="fr-CH" sz="1600" kern="100" dirty="0">
                        <a:effectLst/>
                        <a:latin typeface="Arial" panose="020B0604020202020204" pitchFamily="34" charset="0"/>
                        <a:ea typeface="Aptos" panose="020B0004020202020204" pitchFamily="34" charset="0"/>
                        <a:cs typeface="Arial" panose="020B0604020202020204" pitchFamily="34" charset="0"/>
                      </a:endParaRPr>
                    </a:p>
                  </a:txBody>
                  <a:tcPr marL="68580" marR="68580" marT="0" marB="0"/>
                </a:tc>
                <a:tc>
                  <a:txBody>
                    <a:bodyPr/>
                    <a:lstStyle/>
                    <a:p>
                      <a:pPr algn="just">
                        <a:lnSpc>
                          <a:spcPct val="100000"/>
                        </a:lnSpc>
                        <a:spcAft>
                          <a:spcPts val="800"/>
                        </a:spcAft>
                        <a:buNone/>
                      </a:pPr>
                      <a:r>
                        <a:rPr lang="fr-CH" sz="1600" kern="100" dirty="0">
                          <a:effectLst/>
                        </a:rPr>
                        <a:t>9’000 hab.</a:t>
                      </a:r>
                      <a:endParaRPr lang="fr-CH" sz="1600" kern="100" dirty="0">
                        <a:effectLst/>
                        <a:latin typeface="Arial" panose="020B0604020202020204" pitchFamily="34" charset="0"/>
                        <a:ea typeface="Aptos" panose="020B0004020202020204" pitchFamily="34" charset="0"/>
                        <a:cs typeface="Arial" panose="020B0604020202020204" pitchFamily="34" charset="0"/>
                      </a:endParaRPr>
                    </a:p>
                  </a:txBody>
                  <a:tcPr marL="68580" marR="68580" marT="0" marB="0"/>
                </a:tc>
                <a:tc>
                  <a:txBody>
                    <a:bodyPr/>
                    <a:lstStyle/>
                    <a:p>
                      <a:pPr algn="just">
                        <a:lnSpc>
                          <a:spcPct val="100000"/>
                        </a:lnSpc>
                        <a:spcAft>
                          <a:spcPts val="800"/>
                        </a:spcAft>
                        <a:buNone/>
                      </a:pPr>
                      <a:r>
                        <a:rPr lang="fr-FR" sz="1600" kern="100" dirty="0" err="1">
                          <a:effectLst/>
                          <a:highlight>
                            <a:srgbClr val="FFFF00"/>
                          </a:highlight>
                          <a:latin typeface="Arial" panose="020B0604020202020204" pitchFamily="34" charset="0"/>
                          <a:ea typeface="Aptos" panose="020B0004020202020204" pitchFamily="34" charset="0"/>
                          <a:cs typeface="Arial" panose="020B0604020202020204" pitchFamily="34" charset="0"/>
                        </a:rPr>
                        <a:t>X’xxx</a:t>
                      </a:r>
                      <a:r>
                        <a:rPr lang="fr-FR" sz="1600" kern="100" dirty="0">
                          <a:effectLst/>
                          <a:latin typeface="Arial" panose="020B0604020202020204" pitchFamily="34" charset="0"/>
                          <a:ea typeface="Aptos" panose="020B0004020202020204" pitchFamily="34" charset="0"/>
                          <a:cs typeface="Arial" panose="020B0604020202020204" pitchFamily="34" charset="0"/>
                        </a:rPr>
                        <a:t> hab.</a:t>
                      </a:r>
                      <a:endParaRPr lang="fr-CH" sz="1600" kern="100" dirty="0">
                        <a:effectLst/>
                        <a:latin typeface="Arial" panose="020B0604020202020204" pitchFamily="34" charset="0"/>
                        <a:ea typeface="Aptos" panose="020B0004020202020204" pitchFamily="34" charset="0"/>
                        <a:cs typeface="Arial" panose="020B0604020202020204" pitchFamily="34" charset="0"/>
                      </a:endParaRPr>
                    </a:p>
                  </a:txBody>
                  <a:tcPr marL="68580" marR="68580" marT="0" marB="0"/>
                </a:tc>
                <a:extLst>
                  <a:ext uri="{0D108BD9-81ED-4DB2-BD59-A6C34878D82A}">
                    <a16:rowId xmlns:a16="http://schemas.microsoft.com/office/drawing/2014/main" val="2290170787"/>
                  </a:ext>
                </a:extLst>
              </a:tr>
              <a:tr h="237605">
                <a:tc>
                  <a:txBody>
                    <a:bodyPr/>
                    <a:lstStyle/>
                    <a:p>
                      <a:pPr algn="just">
                        <a:lnSpc>
                          <a:spcPct val="100000"/>
                        </a:lnSpc>
                        <a:spcAft>
                          <a:spcPts val="800"/>
                        </a:spcAft>
                        <a:buNone/>
                      </a:pPr>
                      <a:r>
                        <a:rPr lang="fr-CH" sz="1600" b="0" kern="100" dirty="0">
                          <a:solidFill>
                            <a:sysClr val="windowText" lastClr="000000"/>
                          </a:solidFill>
                          <a:effectLst/>
                        </a:rPr>
                        <a:t>Voix de base</a:t>
                      </a:r>
                      <a:endParaRPr lang="fr-CH" sz="1600" b="0" kern="100" dirty="0">
                        <a:solidFill>
                          <a:sysClr val="windowText" lastClr="000000"/>
                        </a:solidFill>
                        <a:effectLst/>
                        <a:latin typeface="Arial" panose="020B0604020202020204" pitchFamily="34" charset="0"/>
                        <a:ea typeface="Aptos" panose="020B0004020202020204" pitchFamily="34" charset="0"/>
                        <a:cs typeface="Arial" panose="020B0604020202020204" pitchFamily="34" charset="0"/>
                      </a:endParaRPr>
                    </a:p>
                  </a:txBody>
                  <a:tcPr marL="68580" marR="68580" marT="0" marB="0">
                    <a:solidFill>
                      <a:schemeClr val="tx2">
                        <a:lumMod val="25000"/>
                        <a:lumOff val="75000"/>
                      </a:schemeClr>
                    </a:solidFill>
                  </a:tcPr>
                </a:tc>
                <a:tc>
                  <a:txBody>
                    <a:bodyPr/>
                    <a:lstStyle/>
                    <a:p>
                      <a:pPr algn="just">
                        <a:lnSpc>
                          <a:spcPct val="100000"/>
                        </a:lnSpc>
                        <a:spcAft>
                          <a:spcPts val="800"/>
                        </a:spcAft>
                        <a:buNone/>
                      </a:pPr>
                      <a:r>
                        <a:rPr lang="fr-CH" sz="1600" kern="100" dirty="0">
                          <a:effectLst/>
                        </a:rPr>
                        <a:t>1 voix</a:t>
                      </a:r>
                      <a:endParaRPr lang="fr-CH" sz="1600" kern="100" dirty="0">
                        <a:effectLst/>
                        <a:latin typeface="Arial" panose="020B0604020202020204" pitchFamily="34" charset="0"/>
                        <a:ea typeface="Aptos" panose="020B0004020202020204" pitchFamily="34" charset="0"/>
                        <a:cs typeface="Arial" panose="020B0604020202020204" pitchFamily="34" charset="0"/>
                      </a:endParaRPr>
                    </a:p>
                  </a:txBody>
                  <a:tcPr marL="68580" marR="68580" marT="0" marB="0"/>
                </a:tc>
                <a:tc>
                  <a:txBody>
                    <a:bodyPr/>
                    <a:lstStyle/>
                    <a:p>
                      <a:pPr algn="just">
                        <a:lnSpc>
                          <a:spcPct val="100000"/>
                        </a:lnSpc>
                        <a:spcAft>
                          <a:spcPts val="800"/>
                        </a:spcAft>
                        <a:buNone/>
                      </a:pPr>
                      <a:r>
                        <a:rPr lang="fr-CH" sz="1600" kern="100" dirty="0">
                          <a:effectLst/>
                        </a:rPr>
                        <a:t>1 voix</a:t>
                      </a:r>
                      <a:endParaRPr lang="fr-CH" sz="1600" kern="100" dirty="0">
                        <a:effectLst/>
                        <a:latin typeface="Arial" panose="020B0604020202020204" pitchFamily="34" charset="0"/>
                        <a:ea typeface="Aptos" panose="020B0004020202020204" pitchFamily="34" charset="0"/>
                        <a:cs typeface="Arial" panose="020B0604020202020204" pitchFamily="34" charset="0"/>
                      </a:endParaRPr>
                    </a:p>
                  </a:txBody>
                  <a:tcPr marL="68580" marR="68580" marT="0" marB="0"/>
                </a:tc>
                <a:tc>
                  <a:txBody>
                    <a:bodyPr/>
                    <a:lstStyle/>
                    <a:p>
                      <a:pPr algn="just">
                        <a:lnSpc>
                          <a:spcPct val="100000"/>
                        </a:lnSpc>
                        <a:spcAft>
                          <a:spcPts val="800"/>
                        </a:spcAft>
                        <a:buNone/>
                      </a:pPr>
                      <a:r>
                        <a:rPr lang="fr-CH" sz="1600" kern="100" dirty="0">
                          <a:effectLst/>
                        </a:rPr>
                        <a:t>1 voix</a:t>
                      </a:r>
                      <a:endParaRPr lang="fr-CH" sz="1600" kern="100" dirty="0">
                        <a:effectLst/>
                        <a:latin typeface="Arial" panose="020B0604020202020204" pitchFamily="34" charset="0"/>
                        <a:ea typeface="Aptos" panose="020B0004020202020204" pitchFamily="34" charset="0"/>
                        <a:cs typeface="Arial" panose="020B0604020202020204" pitchFamily="34" charset="0"/>
                      </a:endParaRPr>
                    </a:p>
                  </a:txBody>
                  <a:tcPr marL="68580" marR="68580" marT="0" marB="0"/>
                </a:tc>
                <a:tc>
                  <a:txBody>
                    <a:bodyPr/>
                    <a:lstStyle/>
                    <a:p>
                      <a:pPr algn="just">
                        <a:lnSpc>
                          <a:spcPct val="100000"/>
                        </a:lnSpc>
                        <a:spcAft>
                          <a:spcPts val="800"/>
                        </a:spcAft>
                        <a:buNone/>
                      </a:pPr>
                      <a:r>
                        <a:rPr lang="fr-FR" sz="1600" kern="100" dirty="0">
                          <a:effectLst/>
                          <a:latin typeface="Arial" panose="020B0604020202020204" pitchFamily="34" charset="0"/>
                          <a:ea typeface="Aptos" panose="020B0004020202020204" pitchFamily="34" charset="0"/>
                          <a:cs typeface="Arial" panose="020B0604020202020204" pitchFamily="34" charset="0"/>
                        </a:rPr>
                        <a:t>1 voix</a:t>
                      </a:r>
                      <a:endParaRPr lang="fr-CH" sz="1600" kern="100" dirty="0">
                        <a:effectLst/>
                        <a:latin typeface="Arial" panose="020B0604020202020204" pitchFamily="34" charset="0"/>
                        <a:ea typeface="Aptos" panose="020B0004020202020204" pitchFamily="34" charset="0"/>
                        <a:cs typeface="Arial" panose="020B0604020202020204" pitchFamily="34" charset="0"/>
                      </a:endParaRPr>
                    </a:p>
                  </a:txBody>
                  <a:tcPr marL="68580" marR="68580" marT="0" marB="0"/>
                </a:tc>
                <a:extLst>
                  <a:ext uri="{0D108BD9-81ED-4DB2-BD59-A6C34878D82A}">
                    <a16:rowId xmlns:a16="http://schemas.microsoft.com/office/drawing/2014/main" val="1857714203"/>
                  </a:ext>
                </a:extLst>
              </a:tr>
              <a:tr h="728984">
                <a:tc>
                  <a:txBody>
                    <a:bodyPr/>
                    <a:lstStyle/>
                    <a:p>
                      <a:pPr algn="l">
                        <a:lnSpc>
                          <a:spcPct val="100000"/>
                        </a:lnSpc>
                        <a:spcAft>
                          <a:spcPts val="800"/>
                        </a:spcAft>
                        <a:buNone/>
                      </a:pPr>
                      <a:r>
                        <a:rPr lang="fr-CH" sz="1600" b="0" kern="100" dirty="0">
                          <a:solidFill>
                            <a:sysClr val="windowText" lastClr="000000"/>
                          </a:solidFill>
                          <a:effectLst/>
                        </a:rPr>
                        <a:t>Tranche(s) additionnelle(s) de 2000 hab. entamée</a:t>
                      </a:r>
                      <a:endParaRPr lang="fr-CH" sz="1600" b="0" kern="100" dirty="0">
                        <a:solidFill>
                          <a:sysClr val="windowText" lastClr="000000"/>
                        </a:solidFill>
                        <a:effectLst/>
                        <a:latin typeface="Arial" panose="020B0604020202020204" pitchFamily="34" charset="0"/>
                        <a:ea typeface="Aptos" panose="020B0004020202020204" pitchFamily="34" charset="0"/>
                        <a:cs typeface="Arial" panose="020B0604020202020204" pitchFamily="34" charset="0"/>
                      </a:endParaRPr>
                    </a:p>
                  </a:txBody>
                  <a:tcPr marL="68580" marR="68580" marT="0" marB="0">
                    <a:solidFill>
                      <a:schemeClr val="tx2">
                        <a:lumMod val="25000"/>
                        <a:lumOff val="75000"/>
                      </a:schemeClr>
                    </a:solidFill>
                  </a:tcPr>
                </a:tc>
                <a:tc>
                  <a:txBody>
                    <a:bodyPr/>
                    <a:lstStyle/>
                    <a:p>
                      <a:pPr algn="just">
                        <a:lnSpc>
                          <a:spcPct val="100000"/>
                        </a:lnSpc>
                        <a:spcAft>
                          <a:spcPts val="800"/>
                        </a:spcAft>
                        <a:buNone/>
                      </a:pPr>
                      <a:r>
                        <a:rPr lang="fr-CH" sz="1600" kern="100" dirty="0">
                          <a:effectLst/>
                        </a:rPr>
                        <a:t>1 voix/2000 hab.</a:t>
                      </a:r>
                      <a:endParaRPr lang="fr-CH" sz="1600" kern="100" dirty="0">
                        <a:effectLst/>
                        <a:latin typeface="Arial" panose="020B0604020202020204" pitchFamily="34" charset="0"/>
                        <a:ea typeface="Aptos" panose="020B0004020202020204" pitchFamily="34" charset="0"/>
                        <a:cs typeface="Arial" panose="020B0604020202020204" pitchFamily="34" charset="0"/>
                      </a:endParaRPr>
                    </a:p>
                  </a:txBody>
                  <a:tcPr marL="68580" marR="68580" marT="0" marB="0"/>
                </a:tc>
                <a:tc>
                  <a:txBody>
                    <a:bodyPr/>
                    <a:lstStyle/>
                    <a:p>
                      <a:pPr algn="just">
                        <a:lnSpc>
                          <a:spcPct val="100000"/>
                        </a:lnSpc>
                        <a:spcAft>
                          <a:spcPts val="800"/>
                        </a:spcAft>
                        <a:buNone/>
                      </a:pPr>
                      <a:r>
                        <a:rPr lang="fr-CH" sz="1600" kern="100" dirty="0">
                          <a:effectLst/>
                        </a:rPr>
                        <a:t>1 voix</a:t>
                      </a:r>
                      <a:endParaRPr lang="fr-CH" sz="1600" kern="100" dirty="0">
                        <a:effectLst/>
                        <a:latin typeface="Arial" panose="020B0604020202020204" pitchFamily="34" charset="0"/>
                        <a:ea typeface="Aptos" panose="020B0004020202020204" pitchFamily="34" charset="0"/>
                        <a:cs typeface="Arial" panose="020B0604020202020204" pitchFamily="34" charset="0"/>
                      </a:endParaRPr>
                    </a:p>
                  </a:txBody>
                  <a:tcPr marL="68580" marR="68580" marT="0" marB="0"/>
                </a:tc>
                <a:tc>
                  <a:txBody>
                    <a:bodyPr/>
                    <a:lstStyle/>
                    <a:p>
                      <a:pPr algn="just">
                        <a:lnSpc>
                          <a:spcPct val="100000"/>
                        </a:lnSpc>
                        <a:spcAft>
                          <a:spcPts val="800"/>
                        </a:spcAft>
                        <a:buNone/>
                      </a:pPr>
                      <a:r>
                        <a:rPr lang="fr-CH" sz="1600" kern="100" dirty="0">
                          <a:effectLst/>
                        </a:rPr>
                        <a:t>4 voix</a:t>
                      </a:r>
                      <a:endParaRPr lang="fr-CH" sz="1600" kern="100" dirty="0">
                        <a:effectLst/>
                        <a:latin typeface="Arial" panose="020B0604020202020204" pitchFamily="34" charset="0"/>
                        <a:ea typeface="Aptos" panose="020B0004020202020204" pitchFamily="34" charset="0"/>
                        <a:cs typeface="Arial" panose="020B0604020202020204" pitchFamily="34" charset="0"/>
                      </a:endParaRPr>
                    </a:p>
                  </a:txBody>
                  <a:tcPr marL="68580" marR="68580" marT="0" marB="0"/>
                </a:tc>
                <a:tc>
                  <a:txBody>
                    <a:bodyPr/>
                    <a:lstStyle/>
                    <a:p>
                      <a:pPr algn="just">
                        <a:lnSpc>
                          <a:spcPct val="100000"/>
                        </a:lnSpc>
                        <a:spcAft>
                          <a:spcPts val="800"/>
                        </a:spcAft>
                        <a:buNone/>
                      </a:pPr>
                      <a:r>
                        <a:rPr lang="fr-FR" sz="1600" kern="100" dirty="0">
                          <a:effectLst/>
                          <a:highlight>
                            <a:srgbClr val="FFFF00"/>
                          </a:highlight>
                          <a:latin typeface="Arial" panose="020B0604020202020204" pitchFamily="34" charset="0"/>
                          <a:ea typeface="Aptos" panose="020B0004020202020204" pitchFamily="34" charset="0"/>
                          <a:cs typeface="Arial" panose="020B0604020202020204" pitchFamily="34" charset="0"/>
                        </a:rPr>
                        <a:t>X</a:t>
                      </a:r>
                      <a:r>
                        <a:rPr lang="fr-FR" sz="1600" kern="100" dirty="0">
                          <a:effectLst/>
                          <a:latin typeface="Arial" panose="020B0604020202020204" pitchFamily="34" charset="0"/>
                          <a:ea typeface="Aptos" panose="020B0004020202020204" pitchFamily="34" charset="0"/>
                          <a:cs typeface="Arial" panose="020B0604020202020204" pitchFamily="34" charset="0"/>
                        </a:rPr>
                        <a:t> voix</a:t>
                      </a:r>
                      <a:endParaRPr lang="fr-CH" sz="1600" kern="100" dirty="0">
                        <a:effectLst/>
                        <a:latin typeface="Arial" panose="020B0604020202020204" pitchFamily="34" charset="0"/>
                        <a:ea typeface="Aptos" panose="020B0004020202020204" pitchFamily="34" charset="0"/>
                        <a:cs typeface="Arial" panose="020B0604020202020204" pitchFamily="34" charset="0"/>
                      </a:endParaRPr>
                    </a:p>
                  </a:txBody>
                  <a:tcPr marL="68580" marR="68580" marT="0" marB="0"/>
                </a:tc>
                <a:extLst>
                  <a:ext uri="{0D108BD9-81ED-4DB2-BD59-A6C34878D82A}">
                    <a16:rowId xmlns:a16="http://schemas.microsoft.com/office/drawing/2014/main" val="3816195583"/>
                  </a:ext>
                </a:extLst>
              </a:tr>
              <a:tr h="392199">
                <a:tc>
                  <a:txBody>
                    <a:bodyPr/>
                    <a:lstStyle/>
                    <a:p>
                      <a:pPr algn="l">
                        <a:lnSpc>
                          <a:spcPct val="100000"/>
                        </a:lnSpc>
                        <a:spcAft>
                          <a:spcPts val="800"/>
                        </a:spcAft>
                        <a:buNone/>
                      </a:pPr>
                      <a:r>
                        <a:rPr lang="fr-CH" sz="1600" b="0" kern="100" dirty="0">
                          <a:solidFill>
                            <a:sysClr val="windowText" lastClr="000000"/>
                          </a:solidFill>
                          <a:effectLst/>
                        </a:rPr>
                        <a:t>Module 1 (30.-/</a:t>
                      </a:r>
                      <a:r>
                        <a:rPr lang="fr-CH" sz="1600" b="0" kern="100" dirty="0" err="1">
                          <a:solidFill>
                            <a:sysClr val="windowText" lastClr="000000"/>
                          </a:solidFill>
                          <a:effectLst/>
                        </a:rPr>
                        <a:t>hab</a:t>
                      </a:r>
                      <a:r>
                        <a:rPr lang="fr-CH" sz="1600" b="0" kern="100" dirty="0">
                          <a:solidFill>
                            <a:sysClr val="windowText" lastClr="000000"/>
                          </a:solidFill>
                          <a:effectLst/>
                        </a:rPr>
                        <a:t>)</a:t>
                      </a:r>
                      <a:endParaRPr lang="fr-CH" sz="1600" b="0" kern="100" dirty="0">
                        <a:solidFill>
                          <a:sysClr val="windowText" lastClr="000000"/>
                        </a:solidFill>
                        <a:effectLst/>
                        <a:latin typeface="Arial" panose="020B0604020202020204" pitchFamily="34" charset="0"/>
                        <a:ea typeface="Aptos" panose="020B0004020202020204" pitchFamily="34" charset="0"/>
                        <a:cs typeface="Arial" panose="020B0604020202020204" pitchFamily="34" charset="0"/>
                      </a:endParaRPr>
                    </a:p>
                  </a:txBody>
                  <a:tcPr marL="68580" marR="68580" marT="0" marB="0">
                    <a:solidFill>
                      <a:schemeClr val="tx2">
                        <a:lumMod val="25000"/>
                        <a:lumOff val="75000"/>
                      </a:schemeClr>
                    </a:solidFill>
                  </a:tcPr>
                </a:tc>
                <a:tc>
                  <a:txBody>
                    <a:bodyPr/>
                    <a:lstStyle/>
                    <a:p>
                      <a:pPr algn="just">
                        <a:lnSpc>
                          <a:spcPct val="100000"/>
                        </a:lnSpc>
                        <a:spcAft>
                          <a:spcPts val="800"/>
                        </a:spcAft>
                        <a:buNone/>
                      </a:pPr>
                      <a:r>
                        <a:rPr lang="fr-CH" sz="1600" kern="100" dirty="0">
                          <a:effectLst/>
                        </a:rPr>
                        <a:t>5 voix</a:t>
                      </a:r>
                      <a:endParaRPr lang="fr-CH" sz="1600" kern="100" dirty="0">
                        <a:effectLst/>
                        <a:latin typeface="Arial" panose="020B0604020202020204" pitchFamily="34" charset="0"/>
                        <a:ea typeface="Aptos" panose="020B0004020202020204" pitchFamily="34" charset="0"/>
                        <a:cs typeface="Arial" panose="020B0604020202020204" pitchFamily="34" charset="0"/>
                      </a:endParaRPr>
                    </a:p>
                  </a:txBody>
                  <a:tcPr marL="68580" marR="68580" marT="0" marB="0"/>
                </a:tc>
                <a:tc>
                  <a:txBody>
                    <a:bodyPr/>
                    <a:lstStyle/>
                    <a:p>
                      <a:pPr algn="just">
                        <a:lnSpc>
                          <a:spcPct val="100000"/>
                        </a:lnSpc>
                        <a:spcAft>
                          <a:spcPts val="800"/>
                        </a:spcAft>
                        <a:buNone/>
                      </a:pPr>
                      <a:r>
                        <a:rPr lang="fr-CH" sz="1600" kern="100" dirty="0">
                          <a:effectLst/>
                        </a:rPr>
                        <a:t>5 voix</a:t>
                      </a:r>
                      <a:endParaRPr lang="fr-CH" sz="1600" kern="100" dirty="0">
                        <a:effectLst/>
                        <a:latin typeface="Arial" panose="020B0604020202020204" pitchFamily="34" charset="0"/>
                        <a:ea typeface="Aptos" panose="020B0004020202020204" pitchFamily="34" charset="0"/>
                        <a:cs typeface="Arial" panose="020B0604020202020204" pitchFamily="34" charset="0"/>
                      </a:endParaRPr>
                    </a:p>
                  </a:txBody>
                  <a:tcPr marL="68580" marR="68580" marT="0" marB="0"/>
                </a:tc>
                <a:tc>
                  <a:txBody>
                    <a:bodyPr/>
                    <a:lstStyle/>
                    <a:p>
                      <a:pPr algn="just">
                        <a:lnSpc>
                          <a:spcPct val="100000"/>
                        </a:lnSpc>
                        <a:spcAft>
                          <a:spcPts val="800"/>
                        </a:spcAft>
                        <a:buNone/>
                      </a:pPr>
                      <a:r>
                        <a:rPr lang="fr-CH" sz="1600" kern="100" dirty="0">
                          <a:effectLst/>
                        </a:rPr>
                        <a:t>0 voix</a:t>
                      </a:r>
                      <a:endParaRPr lang="fr-CH" sz="1600" kern="100" dirty="0">
                        <a:effectLst/>
                        <a:latin typeface="Arial" panose="020B0604020202020204" pitchFamily="34" charset="0"/>
                        <a:ea typeface="Aptos" panose="020B0004020202020204" pitchFamily="34" charset="0"/>
                        <a:cs typeface="Arial" panose="020B0604020202020204" pitchFamily="34" charset="0"/>
                      </a:endParaRPr>
                    </a:p>
                  </a:txBody>
                  <a:tcPr marL="68580" marR="68580" marT="0" marB="0"/>
                </a:tc>
                <a:tc>
                  <a:txBody>
                    <a:bodyPr/>
                    <a:lstStyle/>
                    <a:p>
                      <a:pPr algn="just">
                        <a:lnSpc>
                          <a:spcPct val="100000"/>
                        </a:lnSpc>
                        <a:spcAft>
                          <a:spcPts val="800"/>
                        </a:spcAft>
                        <a:buNone/>
                      </a:pPr>
                      <a:r>
                        <a:rPr lang="fr-FR" sz="1600" kern="100" dirty="0">
                          <a:effectLst/>
                          <a:highlight>
                            <a:srgbClr val="FFFF00"/>
                          </a:highlight>
                          <a:latin typeface="Arial" panose="020B0604020202020204" pitchFamily="34" charset="0"/>
                          <a:ea typeface="Aptos" panose="020B0004020202020204" pitchFamily="34" charset="0"/>
                          <a:cs typeface="Arial" panose="020B0604020202020204" pitchFamily="34" charset="0"/>
                        </a:rPr>
                        <a:t>X</a:t>
                      </a:r>
                      <a:r>
                        <a:rPr lang="fr-FR" sz="1600" kern="100" dirty="0">
                          <a:effectLst/>
                          <a:latin typeface="Arial" panose="020B0604020202020204" pitchFamily="34" charset="0"/>
                          <a:ea typeface="Aptos" panose="020B0004020202020204" pitchFamily="34" charset="0"/>
                          <a:cs typeface="Arial" panose="020B0604020202020204" pitchFamily="34" charset="0"/>
                        </a:rPr>
                        <a:t> voix</a:t>
                      </a:r>
                      <a:endParaRPr lang="fr-CH" sz="1600" kern="100" dirty="0">
                        <a:effectLst/>
                        <a:latin typeface="Arial" panose="020B0604020202020204" pitchFamily="34" charset="0"/>
                        <a:ea typeface="Aptos" panose="020B0004020202020204" pitchFamily="34" charset="0"/>
                        <a:cs typeface="Arial" panose="020B0604020202020204" pitchFamily="34" charset="0"/>
                      </a:endParaRPr>
                    </a:p>
                  </a:txBody>
                  <a:tcPr marL="68580" marR="68580" marT="0" marB="0"/>
                </a:tc>
                <a:extLst>
                  <a:ext uri="{0D108BD9-81ED-4DB2-BD59-A6C34878D82A}">
                    <a16:rowId xmlns:a16="http://schemas.microsoft.com/office/drawing/2014/main" val="514426741"/>
                  </a:ext>
                </a:extLst>
              </a:tr>
              <a:tr h="431441">
                <a:tc>
                  <a:txBody>
                    <a:bodyPr/>
                    <a:lstStyle/>
                    <a:p>
                      <a:pPr algn="l">
                        <a:lnSpc>
                          <a:spcPct val="100000"/>
                        </a:lnSpc>
                        <a:spcAft>
                          <a:spcPts val="800"/>
                        </a:spcAft>
                        <a:buNone/>
                      </a:pPr>
                      <a:r>
                        <a:rPr lang="fr-CH" sz="1600" b="0" kern="100" dirty="0">
                          <a:solidFill>
                            <a:sysClr val="windowText" lastClr="000000"/>
                          </a:solidFill>
                          <a:effectLst/>
                        </a:rPr>
                        <a:t>Module 2 (25.-/</a:t>
                      </a:r>
                      <a:r>
                        <a:rPr lang="fr-CH" sz="1600" b="0" kern="100" dirty="0" err="1">
                          <a:solidFill>
                            <a:sysClr val="windowText" lastClr="000000"/>
                          </a:solidFill>
                          <a:effectLst/>
                        </a:rPr>
                        <a:t>hab</a:t>
                      </a:r>
                      <a:r>
                        <a:rPr lang="fr-CH" sz="1600" b="0" kern="100" dirty="0">
                          <a:solidFill>
                            <a:sysClr val="windowText" lastClr="000000"/>
                          </a:solidFill>
                          <a:effectLst/>
                        </a:rPr>
                        <a:t>)</a:t>
                      </a:r>
                      <a:endParaRPr lang="fr-CH" sz="1600" b="0" kern="100" dirty="0">
                        <a:solidFill>
                          <a:sysClr val="windowText" lastClr="000000"/>
                        </a:solidFill>
                        <a:effectLst/>
                        <a:latin typeface="Arial" panose="020B0604020202020204" pitchFamily="34" charset="0"/>
                        <a:ea typeface="Aptos" panose="020B0004020202020204" pitchFamily="34" charset="0"/>
                        <a:cs typeface="Arial" panose="020B0604020202020204" pitchFamily="34" charset="0"/>
                      </a:endParaRPr>
                    </a:p>
                  </a:txBody>
                  <a:tcPr marL="68580" marR="68580" marT="0" marB="0">
                    <a:solidFill>
                      <a:schemeClr val="tx2">
                        <a:lumMod val="25000"/>
                        <a:lumOff val="75000"/>
                      </a:schemeClr>
                    </a:solidFill>
                  </a:tcPr>
                </a:tc>
                <a:tc>
                  <a:txBody>
                    <a:bodyPr/>
                    <a:lstStyle/>
                    <a:p>
                      <a:pPr algn="just">
                        <a:lnSpc>
                          <a:spcPct val="100000"/>
                        </a:lnSpc>
                        <a:spcAft>
                          <a:spcPts val="800"/>
                        </a:spcAft>
                        <a:buNone/>
                      </a:pPr>
                      <a:r>
                        <a:rPr lang="fr-CH" sz="1600" kern="100" dirty="0">
                          <a:effectLst/>
                        </a:rPr>
                        <a:t>3 voix</a:t>
                      </a:r>
                      <a:endParaRPr lang="fr-CH" sz="1600" kern="100" dirty="0">
                        <a:effectLst/>
                        <a:latin typeface="Arial" panose="020B0604020202020204" pitchFamily="34" charset="0"/>
                        <a:ea typeface="Aptos" panose="020B0004020202020204" pitchFamily="34" charset="0"/>
                        <a:cs typeface="Arial" panose="020B0604020202020204" pitchFamily="34" charset="0"/>
                      </a:endParaRPr>
                    </a:p>
                  </a:txBody>
                  <a:tcPr marL="68580" marR="68580" marT="0" marB="0"/>
                </a:tc>
                <a:tc>
                  <a:txBody>
                    <a:bodyPr/>
                    <a:lstStyle/>
                    <a:p>
                      <a:pPr algn="just">
                        <a:lnSpc>
                          <a:spcPct val="100000"/>
                        </a:lnSpc>
                        <a:spcAft>
                          <a:spcPts val="800"/>
                        </a:spcAft>
                        <a:buNone/>
                      </a:pPr>
                      <a:r>
                        <a:rPr lang="fr-CH" sz="1600" kern="100" dirty="0">
                          <a:effectLst/>
                        </a:rPr>
                        <a:t>0 voix</a:t>
                      </a:r>
                      <a:endParaRPr lang="fr-CH" sz="1600" kern="100" dirty="0">
                        <a:effectLst/>
                        <a:latin typeface="Arial" panose="020B0604020202020204" pitchFamily="34" charset="0"/>
                        <a:ea typeface="Aptos" panose="020B0004020202020204" pitchFamily="34" charset="0"/>
                        <a:cs typeface="Arial" panose="020B0604020202020204" pitchFamily="34" charset="0"/>
                      </a:endParaRPr>
                    </a:p>
                  </a:txBody>
                  <a:tcPr marL="68580" marR="68580" marT="0" marB="0"/>
                </a:tc>
                <a:tc>
                  <a:txBody>
                    <a:bodyPr/>
                    <a:lstStyle/>
                    <a:p>
                      <a:pPr algn="just">
                        <a:lnSpc>
                          <a:spcPct val="100000"/>
                        </a:lnSpc>
                        <a:spcAft>
                          <a:spcPts val="800"/>
                        </a:spcAft>
                        <a:buNone/>
                      </a:pPr>
                      <a:r>
                        <a:rPr lang="fr-CH" sz="1600" kern="100" dirty="0">
                          <a:effectLst/>
                        </a:rPr>
                        <a:t>0 voix</a:t>
                      </a:r>
                      <a:endParaRPr lang="fr-CH" sz="1600" kern="100" dirty="0">
                        <a:effectLst/>
                        <a:latin typeface="Arial" panose="020B0604020202020204" pitchFamily="34" charset="0"/>
                        <a:ea typeface="Aptos" panose="020B0004020202020204" pitchFamily="34" charset="0"/>
                        <a:cs typeface="Arial" panose="020B0604020202020204" pitchFamily="34" charset="0"/>
                      </a:endParaRPr>
                    </a:p>
                  </a:txBody>
                  <a:tcPr marL="68580" marR="68580" marT="0" marB="0"/>
                </a:tc>
                <a:tc>
                  <a:txBody>
                    <a:bodyPr/>
                    <a:lstStyle/>
                    <a:p>
                      <a:pPr algn="just">
                        <a:lnSpc>
                          <a:spcPct val="100000"/>
                        </a:lnSpc>
                        <a:spcAft>
                          <a:spcPts val="800"/>
                        </a:spcAft>
                        <a:buNone/>
                      </a:pPr>
                      <a:r>
                        <a:rPr lang="fr-FR" sz="1600" kern="100" dirty="0">
                          <a:effectLst/>
                          <a:highlight>
                            <a:srgbClr val="FFFF00"/>
                          </a:highlight>
                          <a:latin typeface="Arial" panose="020B0604020202020204" pitchFamily="34" charset="0"/>
                          <a:ea typeface="Aptos" panose="020B0004020202020204" pitchFamily="34" charset="0"/>
                          <a:cs typeface="Arial" panose="020B0604020202020204" pitchFamily="34" charset="0"/>
                        </a:rPr>
                        <a:t>X</a:t>
                      </a:r>
                      <a:r>
                        <a:rPr lang="fr-FR" sz="1600" kern="100" dirty="0">
                          <a:effectLst/>
                          <a:latin typeface="Arial" panose="020B0604020202020204" pitchFamily="34" charset="0"/>
                          <a:ea typeface="Aptos" panose="020B0004020202020204" pitchFamily="34" charset="0"/>
                          <a:cs typeface="Arial" panose="020B0604020202020204" pitchFamily="34" charset="0"/>
                        </a:rPr>
                        <a:t> voix</a:t>
                      </a:r>
                      <a:endParaRPr lang="fr-CH" sz="1600" kern="100" dirty="0">
                        <a:effectLst/>
                        <a:latin typeface="Arial" panose="020B0604020202020204" pitchFamily="34" charset="0"/>
                        <a:ea typeface="Aptos" panose="020B0004020202020204" pitchFamily="34" charset="0"/>
                        <a:cs typeface="Arial" panose="020B0604020202020204" pitchFamily="34" charset="0"/>
                      </a:endParaRPr>
                    </a:p>
                  </a:txBody>
                  <a:tcPr marL="68580" marR="68580" marT="0" marB="0"/>
                </a:tc>
                <a:extLst>
                  <a:ext uri="{0D108BD9-81ED-4DB2-BD59-A6C34878D82A}">
                    <a16:rowId xmlns:a16="http://schemas.microsoft.com/office/drawing/2014/main" val="1660317863"/>
                  </a:ext>
                </a:extLst>
              </a:tr>
              <a:tr h="375166">
                <a:tc>
                  <a:txBody>
                    <a:bodyPr/>
                    <a:lstStyle/>
                    <a:p>
                      <a:pPr algn="l">
                        <a:lnSpc>
                          <a:spcPct val="100000"/>
                        </a:lnSpc>
                        <a:spcAft>
                          <a:spcPts val="800"/>
                        </a:spcAft>
                        <a:buNone/>
                      </a:pPr>
                      <a:r>
                        <a:rPr lang="fr-CH" sz="1600" b="0" kern="100" dirty="0">
                          <a:solidFill>
                            <a:sysClr val="windowText" lastClr="000000"/>
                          </a:solidFill>
                          <a:effectLst/>
                        </a:rPr>
                        <a:t>Module 3 (10.-/</a:t>
                      </a:r>
                      <a:r>
                        <a:rPr lang="fr-CH" sz="1600" b="0" kern="100" dirty="0" err="1">
                          <a:solidFill>
                            <a:sysClr val="windowText" lastClr="000000"/>
                          </a:solidFill>
                          <a:effectLst/>
                        </a:rPr>
                        <a:t>hab</a:t>
                      </a:r>
                      <a:r>
                        <a:rPr lang="fr-CH" sz="1600" b="0" kern="100" dirty="0">
                          <a:solidFill>
                            <a:sysClr val="windowText" lastClr="000000"/>
                          </a:solidFill>
                          <a:effectLst/>
                        </a:rPr>
                        <a:t>)</a:t>
                      </a:r>
                      <a:endParaRPr lang="fr-CH" sz="1600" b="0" kern="100" dirty="0">
                        <a:solidFill>
                          <a:sysClr val="windowText" lastClr="000000"/>
                        </a:solidFill>
                        <a:effectLst/>
                        <a:latin typeface="Arial" panose="020B0604020202020204" pitchFamily="34" charset="0"/>
                        <a:ea typeface="Aptos" panose="020B0004020202020204" pitchFamily="34" charset="0"/>
                        <a:cs typeface="Arial" panose="020B0604020202020204" pitchFamily="34" charset="0"/>
                      </a:endParaRPr>
                    </a:p>
                  </a:txBody>
                  <a:tcPr marL="68580" marR="68580" marT="0" marB="0">
                    <a:solidFill>
                      <a:schemeClr val="tx2">
                        <a:lumMod val="25000"/>
                        <a:lumOff val="75000"/>
                      </a:schemeClr>
                    </a:solidFill>
                  </a:tcPr>
                </a:tc>
                <a:tc>
                  <a:txBody>
                    <a:bodyPr/>
                    <a:lstStyle/>
                    <a:p>
                      <a:pPr algn="just">
                        <a:lnSpc>
                          <a:spcPct val="100000"/>
                        </a:lnSpc>
                        <a:spcAft>
                          <a:spcPts val="800"/>
                        </a:spcAft>
                        <a:buNone/>
                      </a:pPr>
                      <a:r>
                        <a:rPr lang="fr-CH" sz="1600" kern="100" dirty="0">
                          <a:effectLst/>
                        </a:rPr>
                        <a:t>2 voix</a:t>
                      </a:r>
                      <a:endParaRPr lang="fr-CH" sz="1600" kern="100" dirty="0">
                        <a:effectLst/>
                        <a:latin typeface="Arial" panose="020B0604020202020204" pitchFamily="34" charset="0"/>
                        <a:ea typeface="Aptos" panose="020B0004020202020204" pitchFamily="34" charset="0"/>
                        <a:cs typeface="Arial" panose="020B0604020202020204" pitchFamily="34" charset="0"/>
                      </a:endParaRPr>
                    </a:p>
                  </a:txBody>
                  <a:tcPr marL="68580" marR="68580" marT="0" marB="0"/>
                </a:tc>
                <a:tc>
                  <a:txBody>
                    <a:bodyPr/>
                    <a:lstStyle/>
                    <a:p>
                      <a:pPr algn="just">
                        <a:lnSpc>
                          <a:spcPct val="100000"/>
                        </a:lnSpc>
                        <a:spcAft>
                          <a:spcPts val="800"/>
                        </a:spcAft>
                        <a:buNone/>
                      </a:pPr>
                      <a:r>
                        <a:rPr lang="fr-CH" sz="1600" kern="100" dirty="0">
                          <a:effectLst/>
                        </a:rPr>
                        <a:t>0 voix</a:t>
                      </a:r>
                      <a:endParaRPr lang="fr-CH" sz="1600" kern="100" dirty="0">
                        <a:effectLst/>
                        <a:latin typeface="Arial" panose="020B0604020202020204" pitchFamily="34" charset="0"/>
                        <a:ea typeface="Aptos" panose="020B0004020202020204" pitchFamily="34" charset="0"/>
                        <a:cs typeface="Arial" panose="020B0604020202020204" pitchFamily="34" charset="0"/>
                      </a:endParaRPr>
                    </a:p>
                  </a:txBody>
                  <a:tcPr marL="68580" marR="68580" marT="0" marB="0"/>
                </a:tc>
                <a:tc>
                  <a:txBody>
                    <a:bodyPr/>
                    <a:lstStyle/>
                    <a:p>
                      <a:pPr algn="just">
                        <a:lnSpc>
                          <a:spcPct val="100000"/>
                        </a:lnSpc>
                        <a:spcAft>
                          <a:spcPts val="800"/>
                        </a:spcAft>
                        <a:buNone/>
                      </a:pPr>
                      <a:r>
                        <a:rPr lang="fr-CH" sz="1600" kern="100" dirty="0">
                          <a:effectLst/>
                        </a:rPr>
                        <a:t>0 voix</a:t>
                      </a:r>
                      <a:endParaRPr lang="fr-CH" sz="1600" kern="100" dirty="0">
                        <a:effectLst/>
                        <a:latin typeface="Arial" panose="020B0604020202020204" pitchFamily="34" charset="0"/>
                        <a:ea typeface="Aptos" panose="020B0004020202020204" pitchFamily="34" charset="0"/>
                        <a:cs typeface="Arial" panose="020B0604020202020204" pitchFamily="34" charset="0"/>
                      </a:endParaRPr>
                    </a:p>
                  </a:txBody>
                  <a:tcPr marL="68580" marR="68580" marT="0" marB="0"/>
                </a:tc>
                <a:tc>
                  <a:txBody>
                    <a:bodyPr/>
                    <a:lstStyle/>
                    <a:p>
                      <a:pPr algn="just">
                        <a:lnSpc>
                          <a:spcPct val="100000"/>
                        </a:lnSpc>
                        <a:spcAft>
                          <a:spcPts val="800"/>
                        </a:spcAft>
                        <a:buNone/>
                      </a:pPr>
                      <a:r>
                        <a:rPr lang="fr-FR" sz="1600" kern="100" dirty="0">
                          <a:effectLst/>
                          <a:highlight>
                            <a:srgbClr val="FFFF00"/>
                          </a:highlight>
                          <a:latin typeface="Arial" panose="020B0604020202020204" pitchFamily="34" charset="0"/>
                          <a:ea typeface="Aptos" panose="020B0004020202020204" pitchFamily="34" charset="0"/>
                          <a:cs typeface="Arial" panose="020B0604020202020204" pitchFamily="34" charset="0"/>
                        </a:rPr>
                        <a:t>X</a:t>
                      </a:r>
                      <a:r>
                        <a:rPr lang="fr-FR" sz="1600" kern="100" dirty="0">
                          <a:effectLst/>
                          <a:latin typeface="Arial" panose="020B0604020202020204" pitchFamily="34" charset="0"/>
                          <a:ea typeface="Aptos" panose="020B0004020202020204" pitchFamily="34" charset="0"/>
                          <a:cs typeface="Arial" panose="020B0604020202020204" pitchFamily="34" charset="0"/>
                        </a:rPr>
                        <a:t> voix</a:t>
                      </a:r>
                      <a:endParaRPr lang="fr-CH" sz="1600" kern="100" dirty="0">
                        <a:effectLst/>
                        <a:latin typeface="Arial" panose="020B0604020202020204" pitchFamily="34" charset="0"/>
                        <a:ea typeface="Aptos" panose="020B0004020202020204" pitchFamily="34" charset="0"/>
                        <a:cs typeface="Arial" panose="020B0604020202020204" pitchFamily="34" charset="0"/>
                      </a:endParaRPr>
                    </a:p>
                  </a:txBody>
                  <a:tcPr marL="68580" marR="68580" marT="0" marB="0"/>
                </a:tc>
                <a:extLst>
                  <a:ext uri="{0D108BD9-81ED-4DB2-BD59-A6C34878D82A}">
                    <a16:rowId xmlns:a16="http://schemas.microsoft.com/office/drawing/2014/main" val="1154492266"/>
                  </a:ext>
                </a:extLst>
              </a:tr>
              <a:tr h="237605">
                <a:tc>
                  <a:txBody>
                    <a:bodyPr/>
                    <a:lstStyle/>
                    <a:p>
                      <a:pPr algn="just">
                        <a:lnSpc>
                          <a:spcPct val="100000"/>
                        </a:lnSpc>
                        <a:spcAft>
                          <a:spcPts val="800"/>
                        </a:spcAft>
                        <a:buNone/>
                      </a:pPr>
                      <a:r>
                        <a:rPr lang="fr-CH" sz="1600" b="0" kern="100" dirty="0">
                          <a:solidFill>
                            <a:sysClr val="windowText" lastClr="000000"/>
                          </a:solidFill>
                          <a:effectLst/>
                        </a:rPr>
                        <a:t>Soutien financier</a:t>
                      </a:r>
                      <a:endParaRPr lang="fr-CH" sz="1600" b="0" kern="100" dirty="0">
                        <a:solidFill>
                          <a:sysClr val="windowText" lastClr="000000"/>
                        </a:solidFill>
                        <a:effectLst/>
                        <a:latin typeface="Arial" panose="020B0604020202020204" pitchFamily="34" charset="0"/>
                        <a:ea typeface="Aptos" panose="020B0004020202020204" pitchFamily="34" charset="0"/>
                        <a:cs typeface="Arial" panose="020B0604020202020204" pitchFamily="34" charset="0"/>
                      </a:endParaRPr>
                    </a:p>
                  </a:txBody>
                  <a:tcPr marL="68580" marR="68580" marT="0" marB="0">
                    <a:solidFill>
                      <a:schemeClr val="tx2">
                        <a:lumMod val="25000"/>
                        <a:lumOff val="75000"/>
                      </a:schemeClr>
                    </a:solidFill>
                  </a:tcPr>
                </a:tc>
                <a:tc>
                  <a:txBody>
                    <a:bodyPr/>
                    <a:lstStyle/>
                    <a:p>
                      <a:pPr algn="just">
                        <a:lnSpc>
                          <a:spcPct val="100000"/>
                        </a:lnSpc>
                        <a:spcAft>
                          <a:spcPts val="800"/>
                        </a:spcAft>
                        <a:buNone/>
                      </a:pPr>
                      <a:r>
                        <a:rPr lang="fr-CH" sz="1600" kern="100">
                          <a:effectLst/>
                        </a:rPr>
                        <a:t> </a:t>
                      </a:r>
                      <a:endParaRPr lang="fr-CH" sz="1600" kern="100">
                        <a:effectLst/>
                        <a:latin typeface="Arial" panose="020B0604020202020204" pitchFamily="34" charset="0"/>
                        <a:ea typeface="Aptos" panose="020B0004020202020204" pitchFamily="34" charset="0"/>
                        <a:cs typeface="Arial" panose="020B0604020202020204" pitchFamily="34" charset="0"/>
                      </a:endParaRPr>
                    </a:p>
                  </a:txBody>
                  <a:tcPr marL="68580" marR="68580" marT="0" marB="0"/>
                </a:tc>
                <a:tc>
                  <a:txBody>
                    <a:bodyPr/>
                    <a:lstStyle/>
                    <a:p>
                      <a:pPr algn="just">
                        <a:lnSpc>
                          <a:spcPct val="100000"/>
                        </a:lnSpc>
                        <a:spcAft>
                          <a:spcPts val="800"/>
                        </a:spcAft>
                        <a:buNone/>
                      </a:pPr>
                      <a:r>
                        <a:rPr lang="fr-CH" sz="1600" kern="100">
                          <a:effectLst/>
                        </a:rPr>
                        <a:t>122'500.-</a:t>
                      </a:r>
                      <a:endParaRPr lang="fr-CH" sz="1600" kern="100">
                        <a:effectLst/>
                        <a:latin typeface="Arial" panose="020B0604020202020204" pitchFamily="34" charset="0"/>
                        <a:ea typeface="Aptos" panose="020B0004020202020204" pitchFamily="34" charset="0"/>
                        <a:cs typeface="Arial" panose="020B0604020202020204" pitchFamily="34" charset="0"/>
                      </a:endParaRPr>
                    </a:p>
                  </a:txBody>
                  <a:tcPr marL="68580" marR="68580" marT="0" marB="0"/>
                </a:tc>
                <a:tc>
                  <a:txBody>
                    <a:bodyPr/>
                    <a:lstStyle/>
                    <a:p>
                      <a:pPr algn="just">
                        <a:lnSpc>
                          <a:spcPct val="100000"/>
                        </a:lnSpc>
                        <a:spcAft>
                          <a:spcPts val="800"/>
                        </a:spcAft>
                        <a:buNone/>
                      </a:pPr>
                      <a:r>
                        <a:rPr lang="fr-CH" sz="1600" kern="100">
                          <a:effectLst/>
                        </a:rPr>
                        <a:t>45'000.-</a:t>
                      </a:r>
                      <a:endParaRPr lang="fr-CH" sz="1600" kern="100">
                        <a:effectLst/>
                        <a:latin typeface="Arial" panose="020B0604020202020204" pitchFamily="34" charset="0"/>
                        <a:ea typeface="Aptos" panose="020B0004020202020204" pitchFamily="34" charset="0"/>
                        <a:cs typeface="Arial" panose="020B0604020202020204" pitchFamily="34" charset="0"/>
                      </a:endParaRPr>
                    </a:p>
                  </a:txBody>
                  <a:tcPr marL="68580" marR="68580" marT="0" marB="0"/>
                </a:tc>
                <a:tc>
                  <a:txBody>
                    <a:bodyPr/>
                    <a:lstStyle/>
                    <a:p>
                      <a:pPr algn="just">
                        <a:lnSpc>
                          <a:spcPct val="100000"/>
                        </a:lnSpc>
                        <a:spcAft>
                          <a:spcPts val="800"/>
                        </a:spcAft>
                        <a:buNone/>
                      </a:pPr>
                      <a:r>
                        <a:rPr lang="fr-FR" sz="1600" kern="100" dirty="0">
                          <a:effectLst/>
                          <a:highlight>
                            <a:srgbClr val="FFFF00"/>
                          </a:highlight>
                          <a:latin typeface="Arial" panose="020B0604020202020204" pitchFamily="34" charset="0"/>
                          <a:ea typeface="Aptos" panose="020B0004020202020204" pitchFamily="34" charset="0"/>
                          <a:cs typeface="Arial" panose="020B0604020202020204" pitchFamily="34" charset="0"/>
                        </a:rPr>
                        <a:t>Hab.*contribution</a:t>
                      </a:r>
                      <a:endParaRPr lang="fr-CH" sz="1600" kern="100" dirty="0">
                        <a:effectLst/>
                        <a:highlight>
                          <a:srgbClr val="FFFF00"/>
                        </a:highlight>
                        <a:latin typeface="Arial" panose="020B0604020202020204" pitchFamily="34" charset="0"/>
                        <a:ea typeface="Aptos" panose="020B0004020202020204" pitchFamily="34" charset="0"/>
                        <a:cs typeface="Arial" panose="020B0604020202020204" pitchFamily="34" charset="0"/>
                      </a:endParaRPr>
                    </a:p>
                  </a:txBody>
                  <a:tcPr marL="68580" marR="68580" marT="0" marB="0"/>
                </a:tc>
                <a:extLst>
                  <a:ext uri="{0D108BD9-81ED-4DB2-BD59-A6C34878D82A}">
                    <a16:rowId xmlns:a16="http://schemas.microsoft.com/office/drawing/2014/main" val="2006559058"/>
                  </a:ext>
                </a:extLst>
              </a:tr>
              <a:tr h="237605">
                <a:tc>
                  <a:txBody>
                    <a:bodyPr/>
                    <a:lstStyle/>
                    <a:p>
                      <a:pPr algn="just">
                        <a:lnSpc>
                          <a:spcPct val="100000"/>
                        </a:lnSpc>
                        <a:spcAft>
                          <a:spcPts val="800"/>
                        </a:spcAft>
                        <a:buNone/>
                      </a:pPr>
                      <a:r>
                        <a:rPr lang="fr-CH" sz="1600" kern="100" dirty="0">
                          <a:solidFill>
                            <a:sysClr val="windowText" lastClr="000000"/>
                          </a:solidFill>
                          <a:effectLst/>
                        </a:rPr>
                        <a:t>TOTAL</a:t>
                      </a:r>
                      <a:endParaRPr lang="fr-CH" sz="1600" kern="100" dirty="0">
                        <a:solidFill>
                          <a:sysClr val="windowText" lastClr="000000"/>
                        </a:solidFill>
                        <a:effectLst/>
                        <a:latin typeface="Arial" panose="020B0604020202020204" pitchFamily="34" charset="0"/>
                        <a:ea typeface="Aptos" panose="020B0004020202020204" pitchFamily="34" charset="0"/>
                        <a:cs typeface="Arial" panose="020B0604020202020204" pitchFamily="34" charset="0"/>
                      </a:endParaRPr>
                    </a:p>
                  </a:txBody>
                  <a:tcPr marL="68580" marR="68580" marT="0" marB="0">
                    <a:solidFill>
                      <a:schemeClr val="tx2">
                        <a:lumMod val="25000"/>
                        <a:lumOff val="75000"/>
                      </a:schemeClr>
                    </a:solidFill>
                  </a:tcPr>
                </a:tc>
                <a:tc>
                  <a:txBody>
                    <a:bodyPr/>
                    <a:lstStyle/>
                    <a:p>
                      <a:pPr algn="just">
                        <a:lnSpc>
                          <a:spcPct val="100000"/>
                        </a:lnSpc>
                        <a:spcAft>
                          <a:spcPts val="800"/>
                        </a:spcAft>
                        <a:buNone/>
                      </a:pPr>
                      <a:r>
                        <a:rPr lang="fr-CH" sz="1600" kern="100" dirty="0">
                          <a:effectLst/>
                        </a:rPr>
                        <a:t> </a:t>
                      </a:r>
                      <a:endParaRPr lang="fr-CH" sz="1600" kern="100" dirty="0">
                        <a:effectLst/>
                        <a:latin typeface="Arial" panose="020B0604020202020204" pitchFamily="34" charset="0"/>
                        <a:ea typeface="Aptos" panose="020B0004020202020204" pitchFamily="34" charset="0"/>
                        <a:cs typeface="Arial" panose="020B0604020202020204" pitchFamily="34" charset="0"/>
                      </a:endParaRPr>
                    </a:p>
                  </a:txBody>
                  <a:tcPr marL="68580" marR="68580" marT="0" marB="0"/>
                </a:tc>
                <a:tc>
                  <a:txBody>
                    <a:bodyPr/>
                    <a:lstStyle/>
                    <a:p>
                      <a:pPr algn="just">
                        <a:lnSpc>
                          <a:spcPct val="100000"/>
                        </a:lnSpc>
                        <a:spcAft>
                          <a:spcPts val="800"/>
                        </a:spcAft>
                        <a:buNone/>
                      </a:pPr>
                      <a:r>
                        <a:rPr lang="fr-CH" sz="1600" b="1" kern="100">
                          <a:effectLst/>
                        </a:rPr>
                        <a:t>7 voix</a:t>
                      </a:r>
                      <a:endParaRPr lang="fr-CH" sz="1600" b="1" kern="100">
                        <a:effectLst/>
                        <a:latin typeface="Arial" panose="020B0604020202020204" pitchFamily="34" charset="0"/>
                        <a:ea typeface="Aptos" panose="020B0004020202020204" pitchFamily="34" charset="0"/>
                        <a:cs typeface="Arial" panose="020B0604020202020204" pitchFamily="34" charset="0"/>
                      </a:endParaRPr>
                    </a:p>
                  </a:txBody>
                  <a:tcPr marL="68580" marR="68580" marT="0" marB="0"/>
                </a:tc>
                <a:tc>
                  <a:txBody>
                    <a:bodyPr/>
                    <a:lstStyle/>
                    <a:p>
                      <a:pPr algn="just">
                        <a:lnSpc>
                          <a:spcPct val="100000"/>
                        </a:lnSpc>
                        <a:spcAft>
                          <a:spcPts val="800"/>
                        </a:spcAft>
                        <a:buNone/>
                      </a:pPr>
                      <a:r>
                        <a:rPr lang="fr-CH" sz="1600" b="1" kern="100">
                          <a:effectLst/>
                        </a:rPr>
                        <a:t>5 voix </a:t>
                      </a:r>
                      <a:endParaRPr lang="fr-CH" sz="1600" b="1" kern="100">
                        <a:effectLst/>
                        <a:latin typeface="Arial" panose="020B0604020202020204" pitchFamily="34" charset="0"/>
                        <a:ea typeface="Aptos" panose="020B0004020202020204" pitchFamily="34" charset="0"/>
                        <a:cs typeface="Arial" panose="020B0604020202020204" pitchFamily="34" charset="0"/>
                      </a:endParaRPr>
                    </a:p>
                  </a:txBody>
                  <a:tcPr marL="68580" marR="68580" marT="0" marB="0"/>
                </a:tc>
                <a:tc>
                  <a:txBody>
                    <a:bodyPr/>
                    <a:lstStyle/>
                    <a:p>
                      <a:pPr algn="just">
                        <a:lnSpc>
                          <a:spcPct val="100000"/>
                        </a:lnSpc>
                        <a:spcAft>
                          <a:spcPts val="800"/>
                        </a:spcAft>
                        <a:buNone/>
                      </a:pPr>
                      <a:r>
                        <a:rPr lang="fr-FR" sz="1600" b="1" kern="100" dirty="0">
                          <a:effectLst/>
                          <a:highlight>
                            <a:srgbClr val="FFFF00"/>
                          </a:highlight>
                          <a:latin typeface="Arial" panose="020B0604020202020204" pitchFamily="34" charset="0"/>
                          <a:ea typeface="Aptos" panose="020B0004020202020204" pitchFamily="34" charset="0"/>
                          <a:cs typeface="Arial" panose="020B0604020202020204" pitchFamily="34" charset="0"/>
                        </a:rPr>
                        <a:t>X </a:t>
                      </a:r>
                      <a:r>
                        <a:rPr lang="fr-FR" sz="1600" b="1" kern="100" dirty="0">
                          <a:effectLst/>
                          <a:latin typeface="Arial" panose="020B0604020202020204" pitchFamily="34" charset="0"/>
                          <a:ea typeface="Aptos" panose="020B0004020202020204" pitchFamily="34" charset="0"/>
                          <a:cs typeface="Arial" panose="020B0604020202020204" pitchFamily="34" charset="0"/>
                        </a:rPr>
                        <a:t>voix</a:t>
                      </a:r>
                      <a:endParaRPr lang="fr-CH" sz="1600" b="1" kern="100" dirty="0">
                        <a:effectLst/>
                        <a:latin typeface="Arial" panose="020B0604020202020204" pitchFamily="34" charset="0"/>
                        <a:ea typeface="Aptos" panose="020B0004020202020204" pitchFamily="34" charset="0"/>
                        <a:cs typeface="Arial" panose="020B0604020202020204" pitchFamily="34" charset="0"/>
                      </a:endParaRPr>
                    </a:p>
                  </a:txBody>
                  <a:tcPr marL="68580" marR="68580" marT="0" marB="0">
                    <a:solidFill>
                      <a:schemeClr val="accent2">
                        <a:lumMod val="40000"/>
                        <a:lumOff val="60000"/>
                      </a:schemeClr>
                    </a:solidFill>
                  </a:tcPr>
                </a:tc>
                <a:extLst>
                  <a:ext uri="{0D108BD9-81ED-4DB2-BD59-A6C34878D82A}">
                    <a16:rowId xmlns:a16="http://schemas.microsoft.com/office/drawing/2014/main" val="4149973901"/>
                  </a:ext>
                </a:extLst>
              </a:tr>
            </a:tbl>
          </a:graphicData>
        </a:graphic>
      </p:graphicFrame>
      <p:sp>
        <p:nvSpPr>
          <p:cNvPr id="5" name="Rectangle 1">
            <a:extLst>
              <a:ext uri="{FF2B5EF4-FFF2-40B4-BE49-F238E27FC236}">
                <a16:creationId xmlns:a16="http://schemas.microsoft.com/office/drawing/2014/main" id="{357A3FAC-53C9-DB2E-9FD3-CCC804E47AF5}"/>
              </a:ext>
            </a:extLst>
          </p:cNvPr>
          <p:cNvSpPr>
            <a:spLocks noChangeArrowheads="1"/>
          </p:cNvSpPr>
          <p:nvPr/>
        </p:nvSpPr>
        <p:spPr bwMode="auto">
          <a:xfrm>
            <a:off x="1781175" y="3092449"/>
            <a:ext cx="19765818" cy="49192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fr-CH"/>
          </a:p>
        </p:txBody>
      </p:sp>
    </p:spTree>
    <p:extLst>
      <p:ext uri="{BB962C8B-B14F-4D97-AF65-F5344CB8AC3E}">
        <p14:creationId xmlns:p14="http://schemas.microsoft.com/office/powerpoint/2010/main" val="401682010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440AA2A-8F6B-84EE-2689-2D649307315B}"/>
              </a:ext>
            </a:extLst>
          </p:cNvPr>
          <p:cNvSpPr>
            <a:spLocks noGrp="1"/>
          </p:cNvSpPr>
          <p:nvPr>
            <p:ph type="title"/>
          </p:nvPr>
        </p:nvSpPr>
        <p:spPr/>
        <p:txBody>
          <a:bodyPr/>
          <a:lstStyle/>
          <a:p>
            <a:r>
              <a:rPr lang="fr-FR" dirty="0"/>
              <a:t>Implications pour notre commune</a:t>
            </a:r>
            <a:endParaRPr lang="fr-CH" dirty="0"/>
          </a:p>
        </p:txBody>
      </p:sp>
      <p:sp>
        <p:nvSpPr>
          <p:cNvPr id="3" name="Espace réservé du contenu 2">
            <a:extLst>
              <a:ext uri="{FF2B5EF4-FFF2-40B4-BE49-F238E27FC236}">
                <a16:creationId xmlns:a16="http://schemas.microsoft.com/office/drawing/2014/main" id="{94610905-7A69-7087-6846-1297F44EF85A}"/>
              </a:ext>
            </a:extLst>
          </p:cNvPr>
          <p:cNvSpPr>
            <a:spLocks noGrp="1"/>
          </p:cNvSpPr>
          <p:nvPr>
            <p:ph idx="1"/>
          </p:nvPr>
        </p:nvSpPr>
        <p:spPr/>
        <p:txBody>
          <a:bodyPr>
            <a:normAutofit fontScale="85000" lnSpcReduction="20000"/>
          </a:bodyPr>
          <a:lstStyle/>
          <a:p>
            <a:r>
              <a:rPr lang="fr-FR" dirty="0"/>
              <a:t>Voix à l’AD : </a:t>
            </a:r>
            <a:r>
              <a:rPr lang="fr-FR" dirty="0">
                <a:highlight>
                  <a:srgbClr val="FFFF00"/>
                </a:highlight>
              </a:rPr>
              <a:t>x</a:t>
            </a:r>
            <a:r>
              <a:rPr lang="fr-FR" dirty="0"/>
              <a:t> voix</a:t>
            </a:r>
          </a:p>
          <a:p>
            <a:r>
              <a:rPr lang="fr-FR" dirty="0"/>
              <a:t>Voix au comité : </a:t>
            </a:r>
            <a:r>
              <a:rPr lang="fr-FR" sz="2400" i="1" dirty="0">
                <a:highlight>
                  <a:srgbClr val="FFFF00"/>
                </a:highlight>
              </a:rPr>
              <a:t>1 voix si ensemble des modules </a:t>
            </a:r>
            <a:r>
              <a:rPr lang="fr-FR" sz="2400" i="1" dirty="0"/>
              <a:t>OU </a:t>
            </a:r>
            <a:r>
              <a:rPr lang="fr-FR" sz="2400" i="1" dirty="0">
                <a:highlight>
                  <a:srgbClr val="FFFF00"/>
                </a:highlight>
              </a:rPr>
              <a:t>désignation par l’AD</a:t>
            </a:r>
          </a:p>
          <a:p>
            <a:r>
              <a:rPr lang="fr-FR" dirty="0"/>
              <a:t>Contributions : CHF 5.-/hab. </a:t>
            </a:r>
          </a:p>
          <a:p>
            <a:pPr marL="0" indent="0">
              <a:buNone/>
            </a:pPr>
            <a:r>
              <a:rPr lang="fr-FR" dirty="0"/>
              <a:t>+ choix des modules supplémentaires (indication de la volonté du Conseil communal) </a:t>
            </a:r>
          </a:p>
          <a:p>
            <a:pPr marL="0" indent="0">
              <a:buNone/>
            </a:pPr>
            <a:r>
              <a:rPr lang="fr-CH" dirty="0"/>
              <a:t>Prestations (sélectionner selon les modules choisis):</a:t>
            </a:r>
          </a:p>
          <a:p>
            <a:pPr marL="742950" lvl="1" indent="-285750">
              <a:buFontTx/>
              <a:buChar char="-"/>
              <a:defRPr/>
            </a:pPr>
            <a:r>
              <a:rPr lang="fr-CH" sz="1400" dirty="0">
                <a:solidFill>
                  <a:sysClr val="windowText" lastClr="000000"/>
                </a:solidFill>
              </a:rPr>
              <a:t>Prestations de conseil pour les sociétés culturelles de la commune (prestation de base)</a:t>
            </a:r>
          </a:p>
          <a:p>
            <a:pPr marL="742950" lvl="1" indent="-285750">
              <a:buFontTx/>
              <a:buChar char="-"/>
              <a:defRPr/>
            </a:pPr>
            <a:r>
              <a:rPr lang="fr-CH" sz="1400" dirty="0">
                <a:solidFill>
                  <a:sysClr val="windowText" lastClr="000000"/>
                </a:solidFill>
              </a:rPr>
              <a:t>Un événement culturel offert à la population (prestation de base)</a:t>
            </a:r>
          </a:p>
          <a:p>
            <a:pPr marL="742950" lvl="1" indent="-285750">
              <a:buFontTx/>
              <a:buChar char="-"/>
              <a:defRPr/>
            </a:pPr>
            <a:r>
              <a:rPr lang="fr-CH" sz="1400" dirty="0">
                <a:solidFill>
                  <a:sysClr val="windowText" lastClr="000000"/>
                </a:solidFill>
              </a:rPr>
              <a:t>Autres prestations à imaginer (bourses, résidences, prix, etc.) (prestation de base)</a:t>
            </a:r>
          </a:p>
          <a:p>
            <a:pPr marL="742950" lvl="1" indent="-285750">
              <a:buFontTx/>
              <a:buChar char="-"/>
              <a:defRPr/>
            </a:pPr>
            <a:r>
              <a:rPr lang="fr-CH" sz="1400" dirty="0">
                <a:solidFill>
                  <a:sysClr val="windowText" lastClr="000000"/>
                </a:solidFill>
              </a:rPr>
              <a:t>Subventions aux entreprises culturelles (module 1)</a:t>
            </a:r>
          </a:p>
          <a:p>
            <a:pPr marL="742950" lvl="1" indent="-285750">
              <a:buFontTx/>
              <a:buChar char="-"/>
              <a:defRPr/>
            </a:pPr>
            <a:r>
              <a:rPr lang="fr-CH" sz="1400" dirty="0">
                <a:solidFill>
                  <a:sysClr val="windowText" lastClr="000000"/>
                </a:solidFill>
              </a:rPr>
              <a:t>Action d’accès à la culture pour les écoles (module 1)</a:t>
            </a:r>
          </a:p>
          <a:p>
            <a:pPr marL="742950" lvl="1" indent="-285750">
              <a:buFontTx/>
              <a:buChar char="-"/>
              <a:defRPr/>
            </a:pPr>
            <a:r>
              <a:rPr lang="fr-CH" sz="1400" dirty="0">
                <a:solidFill>
                  <a:sysClr val="windowText" lastClr="000000"/>
                </a:solidFill>
              </a:rPr>
              <a:t>AG culturel offert aux 18 ans (module 1)</a:t>
            </a:r>
          </a:p>
          <a:p>
            <a:pPr marL="742950" lvl="1" indent="-285750">
              <a:buFontTx/>
              <a:buChar char="-"/>
              <a:defRPr/>
            </a:pPr>
            <a:r>
              <a:rPr lang="fr-CH" sz="1400" dirty="0">
                <a:solidFill>
                  <a:sysClr val="windowText" lastClr="000000"/>
                </a:solidFill>
              </a:rPr>
              <a:t>Subventions aux  infrastructures et équipements culturels régionaux (module 3)</a:t>
            </a:r>
          </a:p>
          <a:p>
            <a:pPr marL="742950" lvl="1" indent="-285750">
              <a:buFontTx/>
              <a:buChar char="-"/>
              <a:defRPr/>
            </a:pPr>
            <a:r>
              <a:rPr lang="fr-CH" sz="1400" dirty="0">
                <a:solidFill>
                  <a:sysClr val="windowText" lastClr="000000"/>
                </a:solidFill>
              </a:rPr>
              <a:t>Prix préférentiel sur les abonnements à Equilibre et </a:t>
            </a:r>
            <a:r>
              <a:rPr lang="fr-CH" sz="1400" dirty="0" err="1">
                <a:solidFill>
                  <a:sysClr val="windowText" lastClr="000000"/>
                </a:solidFill>
              </a:rPr>
              <a:t>Nuithonie</a:t>
            </a:r>
            <a:r>
              <a:rPr lang="fr-CH" sz="1400" dirty="0">
                <a:solidFill>
                  <a:sysClr val="windowText" lastClr="000000"/>
                </a:solidFill>
              </a:rPr>
              <a:t> (module 2)</a:t>
            </a:r>
          </a:p>
          <a:p>
            <a:pPr>
              <a:defRPr/>
            </a:pPr>
            <a:r>
              <a:rPr lang="fr-CH" dirty="0"/>
              <a:t>En devenant membre, notre commune soutient la culture régionale et s’implique dans la stratégie culturelle régionale</a:t>
            </a:r>
          </a:p>
          <a:p>
            <a:pPr marL="0" indent="0">
              <a:buNone/>
              <a:defRPr/>
            </a:pPr>
            <a:endParaRPr lang="fr-CH" sz="1600" dirty="0">
              <a:solidFill>
                <a:sysClr val="windowText" lastClr="000000"/>
              </a:solidFill>
            </a:endParaRPr>
          </a:p>
          <a:p>
            <a:pPr marL="285750" lvl="0" indent="-285750">
              <a:buFontTx/>
              <a:buChar char="-"/>
              <a:defRPr/>
            </a:pPr>
            <a:endParaRPr lang="fr-CH" sz="1600" dirty="0">
              <a:solidFill>
                <a:sysClr val="windowText" lastClr="000000"/>
              </a:solidFill>
            </a:endParaRPr>
          </a:p>
          <a:p>
            <a:pPr marL="285750" lvl="0" indent="-285750">
              <a:buFontTx/>
              <a:buChar char="-"/>
              <a:defRPr/>
            </a:pPr>
            <a:endParaRPr lang="fr-CH" sz="1600" dirty="0">
              <a:solidFill>
                <a:sysClr val="windowText" lastClr="000000"/>
              </a:solidFill>
            </a:endParaRPr>
          </a:p>
        </p:txBody>
      </p:sp>
    </p:spTree>
    <p:extLst>
      <p:ext uri="{BB962C8B-B14F-4D97-AF65-F5344CB8AC3E}">
        <p14:creationId xmlns:p14="http://schemas.microsoft.com/office/powerpoint/2010/main" val="4074211684"/>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1_Thème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0</TotalTime>
  <Words>2077</Words>
  <Application>Microsoft Office PowerPoint</Application>
  <PresentationFormat>Grand écran</PresentationFormat>
  <Paragraphs>186</Paragraphs>
  <Slides>7</Slides>
  <Notes>7</Notes>
  <HiddenSlides>0</HiddenSlides>
  <MMClips>0</MMClips>
  <ScaleCrop>false</ScaleCrop>
  <HeadingPairs>
    <vt:vector size="6" baseType="variant">
      <vt:variant>
        <vt:lpstr>Polices utilisées</vt:lpstr>
      </vt:variant>
      <vt:variant>
        <vt:i4>5</vt:i4>
      </vt:variant>
      <vt:variant>
        <vt:lpstr>Thème</vt:lpstr>
      </vt:variant>
      <vt:variant>
        <vt:i4>2</vt:i4>
      </vt:variant>
      <vt:variant>
        <vt:lpstr>Titres des diapositives</vt:lpstr>
      </vt:variant>
      <vt:variant>
        <vt:i4>7</vt:i4>
      </vt:variant>
    </vt:vector>
  </HeadingPairs>
  <TitlesOfParts>
    <vt:vector size="14" baseType="lpstr">
      <vt:lpstr>Aptos</vt:lpstr>
      <vt:lpstr>Aptos Display</vt:lpstr>
      <vt:lpstr>Arial</vt:lpstr>
      <vt:lpstr>Calibri</vt:lpstr>
      <vt:lpstr>Wingdings</vt:lpstr>
      <vt:lpstr>Thème Office</vt:lpstr>
      <vt:lpstr>1_Thème Office</vt:lpstr>
      <vt:lpstr>Proposition de slides</vt:lpstr>
      <vt:lpstr>Situation actuelle</vt:lpstr>
      <vt:lpstr>Introduction d’Arcia Région culturelle</vt:lpstr>
      <vt:lpstr>Présentation PowerPoint</vt:lpstr>
      <vt:lpstr>Les organes de l’association</vt:lpstr>
      <vt:lpstr>Assemblée des délégué-e-s : exemples</vt:lpstr>
      <vt:lpstr>Implications pour notre commune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Christine Pittet</dc:creator>
  <cp:lastModifiedBy>Graden Lise-Marie</cp:lastModifiedBy>
  <cp:revision>6</cp:revision>
  <dcterms:created xsi:type="dcterms:W3CDTF">2026-02-24T07:44:31Z</dcterms:created>
  <dcterms:modified xsi:type="dcterms:W3CDTF">2026-03-31T21:36:07Z</dcterms:modified>
</cp:coreProperties>
</file>